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1"/>
  </p:sldMasterIdLst>
  <p:notesMasterIdLst>
    <p:notesMasterId r:id="rId21"/>
  </p:notesMasterIdLst>
  <p:handoutMasterIdLst>
    <p:handoutMasterId r:id="rId22"/>
  </p:handoutMasterIdLst>
  <p:sldIdLst>
    <p:sldId id="256" r:id="rId2"/>
    <p:sldId id="374" r:id="rId3"/>
    <p:sldId id="375" r:id="rId4"/>
    <p:sldId id="377" r:id="rId5"/>
    <p:sldId id="378" r:id="rId6"/>
    <p:sldId id="379" r:id="rId7"/>
    <p:sldId id="380" r:id="rId8"/>
    <p:sldId id="381" r:id="rId9"/>
    <p:sldId id="382" r:id="rId10"/>
    <p:sldId id="383" r:id="rId11"/>
    <p:sldId id="385" r:id="rId12"/>
    <p:sldId id="386" r:id="rId13"/>
    <p:sldId id="388" r:id="rId14"/>
    <p:sldId id="389" r:id="rId15"/>
    <p:sldId id="387" r:id="rId16"/>
    <p:sldId id="391" r:id="rId17"/>
    <p:sldId id="392" r:id="rId18"/>
    <p:sldId id="384" r:id="rId19"/>
    <p:sldId id="266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y van Dam" initials="avd" lastIdx="3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8" autoAdjust="0"/>
    <p:restoredTop sz="94434" autoAdjust="0"/>
  </p:normalViewPr>
  <p:slideViewPr>
    <p:cSldViewPr snapToGrid="0">
      <p:cViewPr varScale="1">
        <p:scale>
          <a:sx n="67" d="100"/>
          <a:sy n="67" d="100"/>
        </p:scale>
        <p:origin x="10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E576F-7609-44C6-B09A-51AB25D9D54F}" type="datetimeFigureOut">
              <a:rPr lang="en-US" smtClean="0"/>
              <a:t>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B5B7F-0502-402B-994A-140169190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37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4DDB9-D0E1-4D6C-881F-F350A5C90C9B}" type="datetimeFigureOut">
              <a:rPr lang="en-US" smtClean="0"/>
              <a:t>2/5/2016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E94F6-4247-404F-8692-559D5438C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63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C0000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694C-9C83-4B84-904B-3319994E6F58}" type="datetime1">
              <a:rPr lang="en-US" smtClean="0"/>
              <a:t>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53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300A-0A1D-408C-9081-C4685DAEA39F}" type="datetime1">
              <a:rPr lang="en-US" smtClean="0"/>
              <a:t>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9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15DC-4161-48DA-A8B9-5EC61D447742}" type="datetime1">
              <a:rPr lang="en-US" smtClean="0"/>
              <a:t>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91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defRPr kumimoji="0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74320" lvl="0" indent="-27432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63FC7-833E-418C-A5A6-FF94D3B61103}" type="datetime1">
              <a:rPr lang="en-US" smtClean="0"/>
              <a:t>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6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7A1AA-2A39-42C6-8288-57DC2FB4B921}" type="datetime1">
              <a:rPr lang="en-US" smtClean="0"/>
              <a:t>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55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5D30C-FF75-4975-9782-BAA982674EC6}" type="datetime1">
              <a:rPr lang="en-US" smtClean="0"/>
              <a:t>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7F8E-EF61-48FD-91BC-BB02AFAD65AB}" type="datetime1">
              <a:rPr lang="en-US" smtClean="0"/>
              <a:t>2/5/2016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7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0E60-4539-428A-8326-EDA8A6DE08EA}" type="datetime1">
              <a:rPr lang="en-US" smtClean="0"/>
              <a:t>2/5/2016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8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5603-BB15-4C2B-8509-ADC37EEBE99C}" type="datetime1">
              <a:rPr lang="en-US" smtClean="0"/>
              <a:t>2/5/2016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87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EDB4-8C26-46A8-A828-D8F8B45BA561}" type="datetime1">
              <a:rPr lang="en-US" smtClean="0"/>
              <a:t>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05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DC34-0C4A-4C80-83A7-F2AAC9FCB6FC}" type="datetime1">
              <a:rPr lang="en-US" smtClean="0"/>
              <a:t>2/5/2016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34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20000"/>
                </a:solidFill>
                <a:effectLst/>
                <a:uLnTx/>
                <a:uFillTx/>
                <a:latin typeface="Droid Sans"/>
                <a:ea typeface="+mj-ea"/>
                <a:cs typeface="Segoe UI" pitchFamily="34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74320" lvl="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517B7-A7C6-4B3E-AD0D-DCC3CA548A45}" type="datetime1">
              <a:rPr lang="en-US" smtClean="0"/>
              <a:t>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0" lang="en-US" sz="3200" b="1" kern="1200" spc="0" baseline="0" dirty="0">
          <a:solidFill>
            <a:srgbClr val="920000"/>
          </a:solidFill>
          <a:latin typeface="+mn-lt"/>
          <a:ea typeface="+mj-ea"/>
          <a:cs typeface="Segoe UI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0"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C00000"/>
        </a:buClr>
        <a:buFont typeface="Courier New" panose="02070309020205020404" pitchFamily="49" charset="0"/>
        <a:buChar char="o"/>
        <a:defRPr kumimoji="0"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Ø"/>
        <a:defRPr kumimoji="0"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B050"/>
        </a:buClr>
        <a:buFont typeface="Wingdings" panose="05000000000000000000" pitchFamily="2" charset="2"/>
        <a:buChar char="§"/>
        <a:defRPr kumimoji="0"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7030A0"/>
        </a:buClr>
        <a:buFont typeface="Arial" panose="020B0604020202020204" pitchFamily="34" charset="0"/>
        <a:buChar char="•"/>
        <a:defRPr kumimoji="0" lang="en-US" sz="20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467" y="1624639"/>
            <a:ext cx="8207062" cy="2387600"/>
          </a:xfrm>
        </p:spPr>
        <p:txBody>
          <a:bodyPr/>
          <a:lstStyle/>
          <a:p>
            <a:r>
              <a:rPr lang="en-GB" dirty="0" smtClean="0"/>
              <a:t>CS552: Computer Graphics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80445"/>
            <a:ext cx="6858000" cy="1655762"/>
          </a:xfrm>
        </p:spPr>
        <p:txBody>
          <a:bodyPr>
            <a:normAutofit/>
          </a:bodyPr>
          <a:lstStyle/>
          <a:p>
            <a:r>
              <a:rPr lang="en-GB" sz="3200" dirty="0" smtClean="0"/>
              <a:t>Lecture </a:t>
            </a:r>
            <a:r>
              <a:rPr lang="en-GB" sz="3200" dirty="0" smtClean="0"/>
              <a:t>13: </a:t>
            </a:r>
            <a:r>
              <a:rPr lang="en-US" sz="3200" dirty="0" smtClean="0"/>
              <a:t>Raster Graphics and Scan Conversion</a:t>
            </a:r>
            <a:endParaRPr lang="en-GB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42" y="838247"/>
            <a:ext cx="1636713" cy="17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1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DDA Line Drawing Algorithm (Case a: m &lt; 1)</a:t>
            </a:r>
          </a:p>
        </p:txBody>
      </p:sp>
      <p:grpSp>
        <p:nvGrpSpPr>
          <p:cNvPr id="211971" name="Group 3"/>
          <p:cNvGrpSpPr>
            <a:grpSpLocks/>
          </p:cNvGrpSpPr>
          <p:nvPr/>
        </p:nvGrpSpPr>
        <p:grpSpPr bwMode="auto">
          <a:xfrm>
            <a:off x="533400" y="3341688"/>
            <a:ext cx="3670300" cy="3440112"/>
            <a:chOff x="336" y="1968"/>
            <a:chExt cx="2312" cy="2167"/>
          </a:xfrm>
        </p:grpSpPr>
        <p:grpSp>
          <p:nvGrpSpPr>
            <p:cNvPr id="211972" name="Group 4"/>
            <p:cNvGrpSpPr>
              <a:grpSpLocks/>
            </p:cNvGrpSpPr>
            <p:nvPr/>
          </p:nvGrpSpPr>
          <p:grpSpPr bwMode="auto">
            <a:xfrm>
              <a:off x="336" y="1968"/>
              <a:ext cx="2312" cy="1650"/>
              <a:chOff x="510" y="1645"/>
              <a:chExt cx="2312" cy="1650"/>
            </a:xfrm>
          </p:grpSpPr>
          <p:grpSp>
            <p:nvGrpSpPr>
              <p:cNvPr id="211973" name="Group 5"/>
              <p:cNvGrpSpPr>
                <a:grpSpLocks/>
              </p:cNvGrpSpPr>
              <p:nvPr/>
            </p:nvGrpSpPr>
            <p:grpSpPr bwMode="auto">
              <a:xfrm>
                <a:off x="510" y="1645"/>
                <a:ext cx="2312" cy="1650"/>
                <a:chOff x="1200" y="1584"/>
                <a:chExt cx="2880" cy="2016"/>
              </a:xfrm>
            </p:grpSpPr>
            <p:sp>
              <p:nvSpPr>
                <p:cNvPr id="211974" name="Rectangle 6"/>
                <p:cNvSpPr>
                  <a:spLocks noChangeArrowheads="1"/>
                </p:cNvSpPr>
                <p:nvPr/>
              </p:nvSpPr>
              <p:spPr bwMode="auto">
                <a:xfrm>
                  <a:off x="1200" y="1584"/>
                  <a:ext cx="2880" cy="201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1975" name="Line 7"/>
                <p:cNvSpPr>
                  <a:spLocks noChangeShapeType="1"/>
                </p:cNvSpPr>
                <p:nvPr/>
              </p:nvSpPr>
              <p:spPr bwMode="auto">
                <a:xfrm>
                  <a:off x="1440" y="1584"/>
                  <a:ext cx="0" cy="20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76" name="Line 8"/>
                <p:cNvSpPr>
                  <a:spLocks noChangeShapeType="1"/>
                </p:cNvSpPr>
                <p:nvPr/>
              </p:nvSpPr>
              <p:spPr bwMode="auto">
                <a:xfrm>
                  <a:off x="1680" y="1584"/>
                  <a:ext cx="0" cy="20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77" name="Line 9"/>
                <p:cNvSpPr>
                  <a:spLocks noChangeShapeType="1"/>
                </p:cNvSpPr>
                <p:nvPr/>
              </p:nvSpPr>
              <p:spPr bwMode="auto">
                <a:xfrm>
                  <a:off x="1920" y="1584"/>
                  <a:ext cx="0" cy="20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78" name="Line 10"/>
                <p:cNvSpPr>
                  <a:spLocks noChangeShapeType="1"/>
                </p:cNvSpPr>
                <p:nvPr/>
              </p:nvSpPr>
              <p:spPr bwMode="auto">
                <a:xfrm>
                  <a:off x="2160" y="1584"/>
                  <a:ext cx="0" cy="20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79" name="Line 11"/>
                <p:cNvSpPr>
                  <a:spLocks noChangeShapeType="1"/>
                </p:cNvSpPr>
                <p:nvPr/>
              </p:nvSpPr>
              <p:spPr bwMode="auto">
                <a:xfrm>
                  <a:off x="2400" y="1584"/>
                  <a:ext cx="0" cy="20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80" name="Line 12"/>
                <p:cNvSpPr>
                  <a:spLocks noChangeShapeType="1"/>
                </p:cNvSpPr>
                <p:nvPr/>
              </p:nvSpPr>
              <p:spPr bwMode="auto">
                <a:xfrm>
                  <a:off x="2640" y="1584"/>
                  <a:ext cx="0" cy="20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81" name="Line 13"/>
                <p:cNvSpPr>
                  <a:spLocks noChangeShapeType="1"/>
                </p:cNvSpPr>
                <p:nvPr/>
              </p:nvSpPr>
              <p:spPr bwMode="auto">
                <a:xfrm>
                  <a:off x="2880" y="1584"/>
                  <a:ext cx="0" cy="20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82" name="Line 14"/>
                <p:cNvSpPr>
                  <a:spLocks noChangeShapeType="1"/>
                </p:cNvSpPr>
                <p:nvPr/>
              </p:nvSpPr>
              <p:spPr bwMode="auto">
                <a:xfrm>
                  <a:off x="3120" y="1584"/>
                  <a:ext cx="0" cy="20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83" name="Line 15"/>
                <p:cNvSpPr>
                  <a:spLocks noChangeShapeType="1"/>
                </p:cNvSpPr>
                <p:nvPr/>
              </p:nvSpPr>
              <p:spPr bwMode="auto">
                <a:xfrm>
                  <a:off x="3360" y="1584"/>
                  <a:ext cx="0" cy="20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84" name="Line 16"/>
                <p:cNvSpPr>
                  <a:spLocks noChangeShapeType="1"/>
                </p:cNvSpPr>
                <p:nvPr/>
              </p:nvSpPr>
              <p:spPr bwMode="auto">
                <a:xfrm>
                  <a:off x="3600" y="1584"/>
                  <a:ext cx="0" cy="20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85" name="Line 17"/>
                <p:cNvSpPr>
                  <a:spLocks noChangeShapeType="1"/>
                </p:cNvSpPr>
                <p:nvPr/>
              </p:nvSpPr>
              <p:spPr bwMode="auto">
                <a:xfrm>
                  <a:off x="3840" y="1584"/>
                  <a:ext cx="0" cy="20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86" name="Line 18"/>
                <p:cNvSpPr>
                  <a:spLocks noChangeShapeType="1"/>
                </p:cNvSpPr>
                <p:nvPr/>
              </p:nvSpPr>
              <p:spPr bwMode="auto">
                <a:xfrm>
                  <a:off x="1200" y="3312"/>
                  <a:ext cx="28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87" name="Line 19"/>
                <p:cNvSpPr>
                  <a:spLocks noChangeShapeType="1"/>
                </p:cNvSpPr>
                <p:nvPr/>
              </p:nvSpPr>
              <p:spPr bwMode="auto">
                <a:xfrm>
                  <a:off x="1200" y="3072"/>
                  <a:ext cx="28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88" name="Line 20"/>
                <p:cNvSpPr>
                  <a:spLocks noChangeShapeType="1"/>
                </p:cNvSpPr>
                <p:nvPr/>
              </p:nvSpPr>
              <p:spPr bwMode="auto">
                <a:xfrm>
                  <a:off x="1200" y="2832"/>
                  <a:ext cx="28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89" name="Line 21"/>
                <p:cNvSpPr>
                  <a:spLocks noChangeShapeType="1"/>
                </p:cNvSpPr>
                <p:nvPr/>
              </p:nvSpPr>
              <p:spPr bwMode="auto">
                <a:xfrm>
                  <a:off x="1200" y="2592"/>
                  <a:ext cx="28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90" name="Line 22"/>
                <p:cNvSpPr>
                  <a:spLocks noChangeShapeType="1"/>
                </p:cNvSpPr>
                <p:nvPr/>
              </p:nvSpPr>
              <p:spPr bwMode="auto">
                <a:xfrm>
                  <a:off x="1200" y="2352"/>
                  <a:ext cx="28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91" name="Line 23"/>
                <p:cNvSpPr>
                  <a:spLocks noChangeShapeType="1"/>
                </p:cNvSpPr>
                <p:nvPr/>
              </p:nvSpPr>
              <p:spPr bwMode="auto">
                <a:xfrm>
                  <a:off x="1200" y="2112"/>
                  <a:ext cx="28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1992" name="Line 24"/>
                <p:cNvSpPr>
                  <a:spLocks noChangeShapeType="1"/>
                </p:cNvSpPr>
                <p:nvPr/>
              </p:nvSpPr>
              <p:spPr bwMode="auto">
                <a:xfrm>
                  <a:off x="1200" y="1872"/>
                  <a:ext cx="28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11993" name="Group 25"/>
              <p:cNvGrpSpPr>
                <a:grpSpLocks/>
              </p:cNvGrpSpPr>
              <p:nvPr/>
            </p:nvGrpSpPr>
            <p:grpSpPr bwMode="auto">
              <a:xfrm>
                <a:off x="1011" y="2016"/>
                <a:ext cx="1310" cy="904"/>
                <a:chOff x="1440" y="2016"/>
                <a:chExt cx="1632" cy="1104"/>
              </a:xfrm>
            </p:grpSpPr>
            <p:sp>
              <p:nvSpPr>
                <p:cNvPr id="211994" name="Rectangle 26"/>
                <p:cNvSpPr>
                  <a:spLocks noChangeArrowheads="1"/>
                </p:cNvSpPr>
                <p:nvPr/>
              </p:nvSpPr>
              <p:spPr bwMode="auto">
                <a:xfrm>
                  <a:off x="1440" y="2976"/>
                  <a:ext cx="192" cy="144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1995" name="Rectangle 27"/>
                <p:cNvSpPr>
                  <a:spLocks noChangeArrowheads="1"/>
                </p:cNvSpPr>
                <p:nvPr/>
              </p:nvSpPr>
              <p:spPr bwMode="auto">
                <a:xfrm>
                  <a:off x="2880" y="2016"/>
                  <a:ext cx="192" cy="144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11996" name="Line 28"/>
            <p:cNvSpPr>
              <a:spLocks noChangeShapeType="1"/>
            </p:cNvSpPr>
            <p:nvPr/>
          </p:nvSpPr>
          <p:spPr bwMode="auto">
            <a:xfrm flipH="1" flipV="1">
              <a:off x="960" y="3264"/>
              <a:ext cx="336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1997" name="Text Box 29"/>
            <p:cNvSpPr txBox="1">
              <a:spLocks noChangeArrowheads="1"/>
            </p:cNvSpPr>
            <p:nvPr/>
          </p:nvSpPr>
          <p:spPr bwMode="auto">
            <a:xfrm>
              <a:off x="1382" y="3923"/>
              <a:ext cx="56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>
                  <a:latin typeface="Tahoma" panose="020B0604030504040204" pitchFamily="34" charset="0"/>
                </a:rPr>
                <a:t>(x0, y0)</a:t>
              </a:r>
            </a:p>
          </p:txBody>
        </p:sp>
        <p:sp>
          <p:nvSpPr>
            <p:cNvPr id="211998" name="Line 30"/>
            <p:cNvSpPr>
              <a:spLocks noChangeShapeType="1"/>
            </p:cNvSpPr>
            <p:nvPr/>
          </p:nvSpPr>
          <p:spPr bwMode="auto">
            <a:xfrm flipV="1">
              <a:off x="912" y="2400"/>
              <a:ext cx="1152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11999" name="Rectangle 31"/>
          <p:cNvSpPr>
            <a:spLocks noChangeArrowheads="1"/>
          </p:cNvSpPr>
          <p:nvPr/>
        </p:nvSpPr>
        <p:spPr bwMode="auto">
          <a:xfrm>
            <a:off x="1676400" y="4865688"/>
            <a:ext cx="2286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2000" name="Text Box 32"/>
          <p:cNvSpPr txBox="1">
            <a:spLocks noChangeArrowheads="1"/>
          </p:cNvSpPr>
          <p:nvPr/>
        </p:nvSpPr>
        <p:spPr bwMode="auto">
          <a:xfrm>
            <a:off x="4860925" y="3092450"/>
            <a:ext cx="121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Tahoma" panose="020B0604030504040204" pitchFamily="34" charset="0"/>
              </a:rPr>
              <a:t>x = x0 + 1 </a:t>
            </a:r>
          </a:p>
        </p:txBody>
      </p:sp>
      <p:sp>
        <p:nvSpPr>
          <p:cNvPr id="212001" name="Text Box 33"/>
          <p:cNvSpPr txBox="1">
            <a:spLocks noChangeArrowheads="1"/>
          </p:cNvSpPr>
          <p:nvPr/>
        </p:nvSpPr>
        <p:spPr bwMode="auto">
          <a:xfrm>
            <a:off x="6477000" y="3081338"/>
            <a:ext cx="1695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Tahoma" panose="020B0604030504040204" pitchFamily="34" charset="0"/>
              </a:rPr>
              <a:t>y = y0 + 1 * m  </a:t>
            </a:r>
          </a:p>
        </p:txBody>
      </p:sp>
      <p:sp>
        <p:nvSpPr>
          <p:cNvPr id="212002" name="Text Box 34"/>
          <p:cNvSpPr txBox="1">
            <a:spLocks noChangeArrowheads="1"/>
          </p:cNvSpPr>
          <p:nvPr/>
        </p:nvSpPr>
        <p:spPr bwMode="auto">
          <a:xfrm>
            <a:off x="4821238" y="3690938"/>
            <a:ext cx="2774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Tahoma" panose="020B0604030504040204" pitchFamily="34" charset="0"/>
              </a:rPr>
              <a:t>Illuminate pixel (x, round(y))</a:t>
            </a:r>
          </a:p>
        </p:txBody>
      </p:sp>
      <p:sp>
        <p:nvSpPr>
          <p:cNvPr id="212003" name="Rectangle 35"/>
          <p:cNvSpPr>
            <a:spLocks noChangeArrowheads="1"/>
          </p:cNvSpPr>
          <p:nvPr/>
        </p:nvSpPr>
        <p:spPr bwMode="auto">
          <a:xfrm>
            <a:off x="1981200" y="4560888"/>
            <a:ext cx="2286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2004" name="Text Box 36"/>
          <p:cNvSpPr txBox="1">
            <a:spLocks noChangeArrowheads="1"/>
          </p:cNvSpPr>
          <p:nvPr/>
        </p:nvSpPr>
        <p:spPr bwMode="auto">
          <a:xfrm>
            <a:off x="4876800" y="4332288"/>
            <a:ext cx="1044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Tahoma" panose="020B0604030504040204" pitchFamily="34" charset="0"/>
              </a:rPr>
              <a:t>x = x + 1</a:t>
            </a:r>
          </a:p>
        </p:txBody>
      </p:sp>
      <p:sp>
        <p:nvSpPr>
          <p:cNvPr id="212005" name="Text Box 37"/>
          <p:cNvSpPr txBox="1">
            <a:spLocks noChangeArrowheads="1"/>
          </p:cNvSpPr>
          <p:nvPr/>
        </p:nvSpPr>
        <p:spPr bwMode="auto">
          <a:xfrm>
            <a:off x="6537325" y="4300538"/>
            <a:ext cx="158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Tahoma" panose="020B0604030504040204" pitchFamily="34" charset="0"/>
              </a:rPr>
              <a:t>y = y + 1 * m  </a:t>
            </a:r>
          </a:p>
        </p:txBody>
      </p:sp>
      <p:sp>
        <p:nvSpPr>
          <p:cNvPr id="212006" name="Text Box 38"/>
          <p:cNvSpPr txBox="1">
            <a:spLocks noChangeArrowheads="1"/>
          </p:cNvSpPr>
          <p:nvPr/>
        </p:nvSpPr>
        <p:spPr bwMode="auto">
          <a:xfrm>
            <a:off x="4876800" y="4910138"/>
            <a:ext cx="2774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Tahoma" panose="020B0604030504040204" pitchFamily="34" charset="0"/>
              </a:rPr>
              <a:t>Illuminate pixel (x, round(y))</a:t>
            </a:r>
          </a:p>
        </p:txBody>
      </p:sp>
      <p:sp>
        <p:nvSpPr>
          <p:cNvPr id="212007" name="Text Box 39"/>
          <p:cNvSpPr txBox="1">
            <a:spLocks noChangeArrowheads="1"/>
          </p:cNvSpPr>
          <p:nvPr/>
        </p:nvSpPr>
        <p:spPr bwMode="auto">
          <a:xfrm>
            <a:off x="5470525" y="5683250"/>
            <a:ext cx="3508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212008" name="Rectangle 40"/>
          <p:cNvSpPr>
            <a:spLocks noChangeArrowheads="1"/>
          </p:cNvSpPr>
          <p:nvPr/>
        </p:nvSpPr>
        <p:spPr bwMode="auto">
          <a:xfrm>
            <a:off x="2286000" y="4560888"/>
            <a:ext cx="2286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2009" name="Rectangle 41"/>
          <p:cNvSpPr>
            <a:spLocks noChangeArrowheads="1"/>
          </p:cNvSpPr>
          <p:nvPr/>
        </p:nvSpPr>
        <p:spPr bwMode="auto">
          <a:xfrm>
            <a:off x="2590800" y="4256088"/>
            <a:ext cx="2286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2010" name="Rectangle 42"/>
          <p:cNvSpPr>
            <a:spLocks noChangeArrowheads="1"/>
          </p:cNvSpPr>
          <p:nvPr/>
        </p:nvSpPr>
        <p:spPr bwMode="auto">
          <a:xfrm>
            <a:off x="2895600" y="4256088"/>
            <a:ext cx="2286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2011" name="Text Box 43"/>
          <p:cNvSpPr txBox="1">
            <a:spLocks noChangeArrowheads="1"/>
          </p:cNvSpPr>
          <p:nvPr/>
        </p:nvSpPr>
        <p:spPr bwMode="auto">
          <a:xfrm>
            <a:off x="4860925" y="6292850"/>
            <a:ext cx="1450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Tahoma" panose="020B0604030504040204" pitchFamily="34" charset="0"/>
              </a:rPr>
              <a:t>Until x == x1 </a:t>
            </a:r>
          </a:p>
        </p:txBody>
      </p:sp>
      <p:sp>
        <p:nvSpPr>
          <p:cNvPr id="212012" name="Line 44"/>
          <p:cNvSpPr>
            <a:spLocks noChangeShapeType="1"/>
          </p:cNvSpPr>
          <p:nvPr/>
        </p:nvSpPr>
        <p:spPr bwMode="auto">
          <a:xfrm flipV="1">
            <a:off x="3352800" y="3113088"/>
            <a:ext cx="22860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2013" name="Text Box 45"/>
          <p:cNvSpPr txBox="1">
            <a:spLocks noChangeArrowheads="1"/>
          </p:cNvSpPr>
          <p:nvPr/>
        </p:nvSpPr>
        <p:spPr bwMode="auto">
          <a:xfrm>
            <a:off x="3260725" y="2787650"/>
            <a:ext cx="8255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Tahoma" panose="020B0604030504040204" pitchFamily="34" charset="0"/>
              </a:rPr>
              <a:t>(x1,y1)</a:t>
            </a:r>
          </a:p>
        </p:txBody>
      </p:sp>
      <p:sp>
        <p:nvSpPr>
          <p:cNvPr id="212014" name="Text Box 46"/>
          <p:cNvSpPr txBox="1">
            <a:spLocks noChangeArrowheads="1"/>
          </p:cNvSpPr>
          <p:nvPr/>
        </p:nvSpPr>
        <p:spPr bwMode="auto">
          <a:xfrm>
            <a:off x="4876800" y="2101850"/>
            <a:ext cx="2438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Tahoma" panose="020B0604030504040204" pitchFamily="34" charset="0"/>
              </a:rPr>
              <a:t>x = x0                 y = y0</a:t>
            </a:r>
          </a:p>
        </p:txBody>
      </p:sp>
      <p:sp>
        <p:nvSpPr>
          <p:cNvPr id="212015" name="Text Box 47"/>
          <p:cNvSpPr txBox="1">
            <a:spLocks noChangeArrowheads="1"/>
          </p:cNvSpPr>
          <p:nvPr/>
        </p:nvSpPr>
        <p:spPr bwMode="auto">
          <a:xfrm>
            <a:off x="4819650" y="2590800"/>
            <a:ext cx="2774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Tahoma" panose="020B0604030504040204" pitchFamily="34" charset="0"/>
              </a:rPr>
              <a:t>Illuminate pixel (x, round(y))</a:t>
            </a:r>
          </a:p>
        </p:txBody>
      </p:sp>
      <p:graphicFrame>
        <p:nvGraphicFramePr>
          <p:cNvPr id="212016" name="Object 48"/>
          <p:cNvGraphicFramePr>
            <a:graphicFrameLocks noChangeAspect="1"/>
          </p:cNvGraphicFramePr>
          <p:nvPr/>
        </p:nvGraphicFramePr>
        <p:xfrm>
          <a:off x="788988" y="2157413"/>
          <a:ext cx="1878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name="Equation" r:id="rId3" imgW="876240" imgH="228600" progId="Equation.3">
                  <p:embed/>
                </p:oleObj>
              </mc:Choice>
              <mc:Fallback>
                <p:oleObj name="Equation" r:id="rId3" imgW="876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2157413"/>
                        <a:ext cx="1878012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640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1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1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99" grpId="0" animBg="1"/>
      <p:bldP spid="212000" grpId="0" autoUpdateAnimBg="0"/>
      <p:bldP spid="212001" grpId="0" autoUpdateAnimBg="0"/>
      <p:bldP spid="212002" grpId="0" autoUpdateAnimBg="0"/>
      <p:bldP spid="212003" grpId="0" animBg="1"/>
      <p:bldP spid="212004" grpId="0" autoUpdateAnimBg="0"/>
      <p:bldP spid="212005" grpId="0" autoUpdateAnimBg="0"/>
      <p:bldP spid="212006" grpId="0" autoUpdateAnimBg="0"/>
      <p:bldP spid="212007" grpId="0" autoUpdateAnimBg="0"/>
      <p:bldP spid="212008" grpId="0" animBg="1"/>
      <p:bldP spid="212009" grpId="0" animBg="1"/>
      <p:bldP spid="212010" grpId="0" animBg="1"/>
      <p:bldP spid="212011" grpId="0" autoUpdateAnimBg="0"/>
      <p:bldP spid="212015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DDA Line Drawing Algorithm (Case b: m &gt; 1)</a:t>
            </a:r>
          </a:p>
        </p:txBody>
      </p:sp>
      <p:grpSp>
        <p:nvGrpSpPr>
          <p:cNvPr id="214019" name="Group 3"/>
          <p:cNvGrpSpPr>
            <a:grpSpLocks/>
          </p:cNvGrpSpPr>
          <p:nvPr/>
        </p:nvGrpSpPr>
        <p:grpSpPr bwMode="auto">
          <a:xfrm>
            <a:off x="685800" y="3344863"/>
            <a:ext cx="3733800" cy="2751137"/>
            <a:chOff x="1200" y="1584"/>
            <a:chExt cx="2880" cy="2016"/>
          </a:xfrm>
        </p:grpSpPr>
        <p:sp>
          <p:nvSpPr>
            <p:cNvPr id="214020" name="Rectangle 4"/>
            <p:cNvSpPr>
              <a:spLocks noChangeArrowheads="1"/>
            </p:cNvSpPr>
            <p:nvPr/>
          </p:nvSpPr>
          <p:spPr bwMode="auto">
            <a:xfrm>
              <a:off x="1200" y="1584"/>
              <a:ext cx="2880" cy="20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021" name="Line 5"/>
            <p:cNvSpPr>
              <a:spLocks noChangeShapeType="1"/>
            </p:cNvSpPr>
            <p:nvPr/>
          </p:nvSpPr>
          <p:spPr bwMode="auto">
            <a:xfrm>
              <a:off x="1440" y="158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22" name="Line 6"/>
            <p:cNvSpPr>
              <a:spLocks noChangeShapeType="1"/>
            </p:cNvSpPr>
            <p:nvPr/>
          </p:nvSpPr>
          <p:spPr bwMode="auto">
            <a:xfrm>
              <a:off x="1680" y="158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23" name="Line 7"/>
            <p:cNvSpPr>
              <a:spLocks noChangeShapeType="1"/>
            </p:cNvSpPr>
            <p:nvPr/>
          </p:nvSpPr>
          <p:spPr bwMode="auto">
            <a:xfrm>
              <a:off x="1920" y="158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24" name="Line 8"/>
            <p:cNvSpPr>
              <a:spLocks noChangeShapeType="1"/>
            </p:cNvSpPr>
            <p:nvPr/>
          </p:nvSpPr>
          <p:spPr bwMode="auto">
            <a:xfrm>
              <a:off x="2160" y="158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25" name="Line 9"/>
            <p:cNvSpPr>
              <a:spLocks noChangeShapeType="1"/>
            </p:cNvSpPr>
            <p:nvPr/>
          </p:nvSpPr>
          <p:spPr bwMode="auto">
            <a:xfrm>
              <a:off x="2400" y="158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26" name="Line 10"/>
            <p:cNvSpPr>
              <a:spLocks noChangeShapeType="1"/>
            </p:cNvSpPr>
            <p:nvPr/>
          </p:nvSpPr>
          <p:spPr bwMode="auto">
            <a:xfrm>
              <a:off x="2640" y="158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27" name="Line 11"/>
            <p:cNvSpPr>
              <a:spLocks noChangeShapeType="1"/>
            </p:cNvSpPr>
            <p:nvPr/>
          </p:nvSpPr>
          <p:spPr bwMode="auto">
            <a:xfrm>
              <a:off x="2880" y="158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28" name="Line 12"/>
            <p:cNvSpPr>
              <a:spLocks noChangeShapeType="1"/>
            </p:cNvSpPr>
            <p:nvPr/>
          </p:nvSpPr>
          <p:spPr bwMode="auto">
            <a:xfrm>
              <a:off x="3120" y="158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29" name="Line 13"/>
            <p:cNvSpPr>
              <a:spLocks noChangeShapeType="1"/>
            </p:cNvSpPr>
            <p:nvPr/>
          </p:nvSpPr>
          <p:spPr bwMode="auto">
            <a:xfrm>
              <a:off x="3360" y="158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30" name="Line 14"/>
            <p:cNvSpPr>
              <a:spLocks noChangeShapeType="1"/>
            </p:cNvSpPr>
            <p:nvPr/>
          </p:nvSpPr>
          <p:spPr bwMode="auto">
            <a:xfrm>
              <a:off x="3600" y="158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31" name="Line 15"/>
            <p:cNvSpPr>
              <a:spLocks noChangeShapeType="1"/>
            </p:cNvSpPr>
            <p:nvPr/>
          </p:nvSpPr>
          <p:spPr bwMode="auto">
            <a:xfrm>
              <a:off x="3840" y="1584"/>
              <a:ext cx="0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32" name="Line 16"/>
            <p:cNvSpPr>
              <a:spLocks noChangeShapeType="1"/>
            </p:cNvSpPr>
            <p:nvPr/>
          </p:nvSpPr>
          <p:spPr bwMode="auto">
            <a:xfrm>
              <a:off x="1200" y="331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33" name="Line 17"/>
            <p:cNvSpPr>
              <a:spLocks noChangeShapeType="1"/>
            </p:cNvSpPr>
            <p:nvPr/>
          </p:nvSpPr>
          <p:spPr bwMode="auto">
            <a:xfrm>
              <a:off x="1200" y="30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34" name="Line 18"/>
            <p:cNvSpPr>
              <a:spLocks noChangeShapeType="1"/>
            </p:cNvSpPr>
            <p:nvPr/>
          </p:nvSpPr>
          <p:spPr bwMode="auto">
            <a:xfrm>
              <a:off x="1200" y="283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35" name="Line 19"/>
            <p:cNvSpPr>
              <a:spLocks noChangeShapeType="1"/>
            </p:cNvSpPr>
            <p:nvPr/>
          </p:nvSpPr>
          <p:spPr bwMode="auto">
            <a:xfrm>
              <a:off x="1200" y="259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36" name="Line 20"/>
            <p:cNvSpPr>
              <a:spLocks noChangeShapeType="1"/>
            </p:cNvSpPr>
            <p:nvPr/>
          </p:nvSpPr>
          <p:spPr bwMode="auto">
            <a:xfrm>
              <a:off x="1200" y="235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37" name="Line 21"/>
            <p:cNvSpPr>
              <a:spLocks noChangeShapeType="1"/>
            </p:cNvSpPr>
            <p:nvPr/>
          </p:nvSpPr>
          <p:spPr bwMode="auto">
            <a:xfrm>
              <a:off x="1200" y="211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4038" name="Line 22"/>
            <p:cNvSpPr>
              <a:spLocks noChangeShapeType="1"/>
            </p:cNvSpPr>
            <p:nvPr/>
          </p:nvSpPr>
          <p:spPr bwMode="auto">
            <a:xfrm>
              <a:off x="1200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14039" name="Rectangle 23"/>
          <p:cNvSpPr>
            <a:spLocks noChangeArrowheads="1"/>
          </p:cNvSpPr>
          <p:nvPr/>
        </p:nvSpPr>
        <p:spPr bwMode="auto">
          <a:xfrm>
            <a:off x="1828800" y="5330825"/>
            <a:ext cx="249238" cy="1968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040" name="Rectangle 24"/>
          <p:cNvSpPr>
            <a:spLocks noChangeArrowheads="1"/>
          </p:cNvSpPr>
          <p:nvPr/>
        </p:nvSpPr>
        <p:spPr bwMode="auto">
          <a:xfrm>
            <a:off x="2459038" y="3698875"/>
            <a:ext cx="249237" cy="1968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041" name="Line 25"/>
          <p:cNvSpPr>
            <a:spLocks noChangeShapeType="1"/>
          </p:cNvSpPr>
          <p:nvPr/>
        </p:nvSpPr>
        <p:spPr bwMode="auto">
          <a:xfrm flipV="1">
            <a:off x="2001838" y="3851275"/>
            <a:ext cx="609600" cy="1524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4042" name="Rectangle 26"/>
          <p:cNvSpPr>
            <a:spLocks noChangeArrowheads="1"/>
          </p:cNvSpPr>
          <p:nvPr/>
        </p:nvSpPr>
        <p:spPr bwMode="auto">
          <a:xfrm>
            <a:off x="2133600" y="4648200"/>
            <a:ext cx="228600" cy="152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043" name="Text Box 27"/>
          <p:cNvSpPr txBox="1">
            <a:spLocks noChangeArrowheads="1"/>
          </p:cNvSpPr>
          <p:nvPr/>
        </p:nvSpPr>
        <p:spPr bwMode="auto">
          <a:xfrm>
            <a:off x="4860925" y="3092450"/>
            <a:ext cx="12223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Tahoma" panose="020B0604030504040204" pitchFamily="34" charset="0"/>
              </a:rPr>
              <a:t>y = y0 + 1 </a:t>
            </a:r>
          </a:p>
        </p:txBody>
      </p:sp>
      <p:sp>
        <p:nvSpPr>
          <p:cNvPr id="214044" name="Text Box 28"/>
          <p:cNvSpPr txBox="1">
            <a:spLocks noChangeArrowheads="1"/>
          </p:cNvSpPr>
          <p:nvPr/>
        </p:nvSpPr>
        <p:spPr bwMode="auto">
          <a:xfrm>
            <a:off x="6477000" y="3081338"/>
            <a:ext cx="18811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Tahoma" panose="020B0604030504040204" pitchFamily="34" charset="0"/>
              </a:rPr>
              <a:t>x = x0 + 1 * 1/m  </a:t>
            </a:r>
          </a:p>
        </p:txBody>
      </p:sp>
      <p:sp>
        <p:nvSpPr>
          <p:cNvPr id="214045" name="Text Box 29"/>
          <p:cNvSpPr txBox="1">
            <a:spLocks noChangeArrowheads="1"/>
          </p:cNvSpPr>
          <p:nvPr/>
        </p:nvSpPr>
        <p:spPr bwMode="auto">
          <a:xfrm>
            <a:off x="4821238" y="3690938"/>
            <a:ext cx="2774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Tahoma" panose="020B0604030504040204" pitchFamily="34" charset="0"/>
              </a:rPr>
              <a:t>Illuminate pixel (round(x), y)</a:t>
            </a:r>
          </a:p>
        </p:txBody>
      </p:sp>
      <p:sp>
        <p:nvSpPr>
          <p:cNvPr id="214046" name="Text Box 30"/>
          <p:cNvSpPr txBox="1">
            <a:spLocks noChangeArrowheads="1"/>
          </p:cNvSpPr>
          <p:nvPr/>
        </p:nvSpPr>
        <p:spPr bwMode="auto">
          <a:xfrm>
            <a:off x="4876800" y="4332288"/>
            <a:ext cx="1047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Tahoma" panose="020B0604030504040204" pitchFamily="34" charset="0"/>
              </a:rPr>
              <a:t>y = y + 1</a:t>
            </a:r>
          </a:p>
        </p:txBody>
      </p:sp>
      <p:sp>
        <p:nvSpPr>
          <p:cNvPr id="214047" name="Text Box 31"/>
          <p:cNvSpPr txBox="1">
            <a:spLocks noChangeArrowheads="1"/>
          </p:cNvSpPr>
          <p:nvPr/>
        </p:nvSpPr>
        <p:spPr bwMode="auto">
          <a:xfrm>
            <a:off x="6537325" y="4300538"/>
            <a:ext cx="1484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Tahoma" panose="020B0604030504040204" pitchFamily="34" charset="0"/>
              </a:rPr>
              <a:t>x = x + 1 /m  </a:t>
            </a:r>
          </a:p>
        </p:txBody>
      </p:sp>
      <p:sp>
        <p:nvSpPr>
          <p:cNvPr id="214048" name="Text Box 32"/>
          <p:cNvSpPr txBox="1">
            <a:spLocks noChangeArrowheads="1"/>
          </p:cNvSpPr>
          <p:nvPr/>
        </p:nvSpPr>
        <p:spPr bwMode="auto">
          <a:xfrm>
            <a:off x="4876800" y="4910138"/>
            <a:ext cx="2774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Tahoma" panose="020B0604030504040204" pitchFamily="34" charset="0"/>
              </a:rPr>
              <a:t>Illuminate pixel (round(x), y)</a:t>
            </a:r>
          </a:p>
        </p:txBody>
      </p:sp>
      <p:sp>
        <p:nvSpPr>
          <p:cNvPr id="214049" name="Text Box 33"/>
          <p:cNvSpPr txBox="1">
            <a:spLocks noChangeArrowheads="1"/>
          </p:cNvSpPr>
          <p:nvPr/>
        </p:nvSpPr>
        <p:spPr bwMode="auto">
          <a:xfrm>
            <a:off x="5470525" y="5683250"/>
            <a:ext cx="3508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214050" name="Text Box 34"/>
          <p:cNvSpPr txBox="1">
            <a:spLocks noChangeArrowheads="1"/>
          </p:cNvSpPr>
          <p:nvPr/>
        </p:nvSpPr>
        <p:spPr bwMode="auto">
          <a:xfrm>
            <a:off x="4860925" y="6292850"/>
            <a:ext cx="145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Tahoma" panose="020B0604030504040204" pitchFamily="34" charset="0"/>
              </a:rPr>
              <a:t>Until y == y1 </a:t>
            </a:r>
          </a:p>
        </p:txBody>
      </p:sp>
      <p:sp>
        <p:nvSpPr>
          <p:cNvPr id="214051" name="Text Box 35"/>
          <p:cNvSpPr txBox="1">
            <a:spLocks noChangeArrowheads="1"/>
          </p:cNvSpPr>
          <p:nvPr/>
        </p:nvSpPr>
        <p:spPr bwMode="auto">
          <a:xfrm>
            <a:off x="4876800" y="2101850"/>
            <a:ext cx="2438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Tahoma" panose="020B0604030504040204" pitchFamily="34" charset="0"/>
              </a:rPr>
              <a:t>x = x0                 y = y0</a:t>
            </a:r>
          </a:p>
        </p:txBody>
      </p:sp>
      <p:sp>
        <p:nvSpPr>
          <p:cNvPr id="214052" name="Text Box 36"/>
          <p:cNvSpPr txBox="1">
            <a:spLocks noChangeArrowheads="1"/>
          </p:cNvSpPr>
          <p:nvPr/>
        </p:nvSpPr>
        <p:spPr bwMode="auto">
          <a:xfrm>
            <a:off x="4819650" y="2590800"/>
            <a:ext cx="2774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Tahoma" panose="020B0604030504040204" pitchFamily="34" charset="0"/>
              </a:rPr>
              <a:t>Illuminate pixel (round(x), y)</a:t>
            </a:r>
          </a:p>
        </p:txBody>
      </p:sp>
      <p:sp>
        <p:nvSpPr>
          <p:cNvPr id="214053" name="Text Box 37"/>
          <p:cNvSpPr txBox="1">
            <a:spLocks noChangeArrowheads="1"/>
          </p:cNvSpPr>
          <p:nvPr/>
        </p:nvSpPr>
        <p:spPr bwMode="auto">
          <a:xfrm>
            <a:off x="3124200" y="2406650"/>
            <a:ext cx="8255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Tahoma" panose="020B0604030504040204" pitchFamily="34" charset="0"/>
              </a:rPr>
              <a:t>(x1,y1)</a:t>
            </a:r>
          </a:p>
        </p:txBody>
      </p:sp>
      <p:sp>
        <p:nvSpPr>
          <p:cNvPr id="214054" name="Text Box 38"/>
          <p:cNvSpPr txBox="1">
            <a:spLocks noChangeArrowheads="1"/>
          </p:cNvSpPr>
          <p:nvPr/>
        </p:nvSpPr>
        <p:spPr bwMode="auto">
          <a:xfrm>
            <a:off x="2514600" y="6248400"/>
            <a:ext cx="8255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Tahoma" panose="020B0604030504040204" pitchFamily="34" charset="0"/>
              </a:rPr>
              <a:t>(x0,y0)</a:t>
            </a:r>
          </a:p>
        </p:txBody>
      </p:sp>
      <p:sp>
        <p:nvSpPr>
          <p:cNvPr id="214055" name="Line 39"/>
          <p:cNvSpPr>
            <a:spLocks noChangeShapeType="1"/>
          </p:cNvSpPr>
          <p:nvPr/>
        </p:nvSpPr>
        <p:spPr bwMode="auto">
          <a:xfrm flipH="1" flipV="1">
            <a:off x="1828800" y="5562600"/>
            <a:ext cx="533400" cy="838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4056" name="Line 40"/>
          <p:cNvSpPr>
            <a:spLocks noChangeShapeType="1"/>
          </p:cNvSpPr>
          <p:nvPr/>
        </p:nvSpPr>
        <p:spPr bwMode="auto">
          <a:xfrm flipH="1">
            <a:off x="2819400" y="2819400"/>
            <a:ext cx="457200" cy="762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4057" name="Rectangle 41"/>
          <p:cNvSpPr>
            <a:spLocks noChangeArrowheads="1"/>
          </p:cNvSpPr>
          <p:nvPr/>
        </p:nvSpPr>
        <p:spPr bwMode="auto">
          <a:xfrm>
            <a:off x="2133600" y="4953000"/>
            <a:ext cx="228600" cy="152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058" name="Rectangle 42"/>
          <p:cNvSpPr>
            <a:spLocks noChangeArrowheads="1"/>
          </p:cNvSpPr>
          <p:nvPr/>
        </p:nvSpPr>
        <p:spPr bwMode="auto">
          <a:xfrm>
            <a:off x="2133600" y="4343400"/>
            <a:ext cx="228600" cy="152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059" name="Rectangle 43"/>
          <p:cNvSpPr>
            <a:spLocks noChangeArrowheads="1"/>
          </p:cNvSpPr>
          <p:nvPr/>
        </p:nvSpPr>
        <p:spPr bwMode="auto">
          <a:xfrm>
            <a:off x="2438400" y="4038600"/>
            <a:ext cx="228600" cy="152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14061" name="Object 45"/>
          <p:cNvGraphicFramePr>
            <a:graphicFrameLocks noChangeAspect="1"/>
          </p:cNvGraphicFramePr>
          <p:nvPr/>
        </p:nvGraphicFramePr>
        <p:xfrm>
          <a:off x="685800" y="2133600"/>
          <a:ext cx="1878013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Equation" r:id="rId3" imgW="876240" imgH="393480" progId="Equation.3">
                  <p:embed/>
                </p:oleObj>
              </mc:Choice>
              <mc:Fallback>
                <p:oleObj name="Equation" r:id="rId3" imgW="8762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133600"/>
                        <a:ext cx="1878013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708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14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14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42" grpId="0" animBg="1"/>
      <p:bldP spid="214043" grpId="0" autoUpdateAnimBg="0"/>
      <p:bldP spid="214044" grpId="0" autoUpdateAnimBg="0"/>
      <p:bldP spid="214045" grpId="0" autoUpdateAnimBg="0"/>
      <p:bldP spid="214046" grpId="0" autoUpdateAnimBg="0"/>
      <p:bldP spid="214047" grpId="0" autoUpdateAnimBg="0"/>
      <p:bldP spid="214048" grpId="0" autoUpdateAnimBg="0"/>
      <p:bldP spid="214049" grpId="0" autoUpdateAnimBg="0"/>
      <p:bldP spid="214050" grpId="0" autoUpdateAnimBg="0"/>
      <p:bldP spid="214052" grpId="0" autoUpdateAnimBg="0"/>
      <p:bldP spid="214057" grpId="0" animBg="1"/>
      <p:bldP spid="214058" grpId="0" animBg="1"/>
      <p:bldP spid="21405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DDA Line Drawing Algorithm Pseudocode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25450" y="1828800"/>
            <a:ext cx="8718550" cy="495300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compute m;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if m &lt; 1: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/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float y = y0;       </a:t>
            </a:r>
            <a:r>
              <a:rPr lang="en-US" altLang="en-US" sz="1800" b="1" dirty="0">
                <a:solidFill>
                  <a:srgbClr val="00B050"/>
                </a:solidFill>
                <a:latin typeface="Courier New" panose="02070309020205020404" pitchFamily="49" charset="0"/>
              </a:rPr>
              <a:t>// initial value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for(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int</a:t>
            </a:r>
            <a:r>
              <a:rPr lang="en-US" altLang="en-US" sz="1800" b="1" dirty="0">
                <a:latin typeface="Courier New" panose="02070309020205020404" pitchFamily="49" charset="0"/>
              </a:rPr>
              <a:t> x = x0;x &lt;= x1; x++, y += m)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             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setPixel</a:t>
            </a:r>
            <a:r>
              <a:rPr lang="en-US" altLang="en-US" sz="1800" b="1" dirty="0">
                <a:latin typeface="Courier New" panose="02070309020205020404" pitchFamily="49" charset="0"/>
              </a:rPr>
              <a:t>(x, round(y));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else // m &gt; 1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float x = x0;       </a:t>
            </a:r>
            <a:r>
              <a:rPr lang="en-US" altLang="en-US" sz="1800" b="1" dirty="0">
                <a:solidFill>
                  <a:srgbClr val="00B050"/>
                </a:solidFill>
                <a:latin typeface="Courier New" panose="02070309020205020404" pitchFamily="49" charset="0"/>
              </a:rPr>
              <a:t>// initial value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for(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int</a:t>
            </a:r>
            <a:r>
              <a:rPr lang="en-US" altLang="en-US" sz="1800" b="1" dirty="0">
                <a:latin typeface="Courier New" panose="02070309020205020404" pitchFamily="49" charset="0"/>
              </a:rPr>
              <a:t> y = y0;y &lt;= y1; y++, x += 1/m)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             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setPixel</a:t>
            </a:r>
            <a:r>
              <a:rPr lang="en-US" altLang="en-US" sz="1800" b="1" dirty="0">
                <a:latin typeface="Courier New" panose="02070309020205020404" pitchFamily="49" charset="0"/>
              </a:rPr>
              <a:t>(round(x), y);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}</a:t>
            </a:r>
          </a:p>
          <a:p>
            <a:r>
              <a:rPr lang="en-US" altLang="en-US" sz="1800" dirty="0"/>
              <a:t>Note: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setPixel</a:t>
            </a:r>
            <a:r>
              <a:rPr lang="en-US" altLang="en-US" sz="1800" b="1" dirty="0">
                <a:latin typeface="Courier New" panose="02070309020205020404" pitchFamily="49" charset="0"/>
              </a:rPr>
              <a:t>(x, y)</a:t>
            </a:r>
            <a:r>
              <a:rPr lang="en-US" altLang="en-US" sz="1800" dirty="0"/>
              <a:t> writes current color into pixel in column x and row y in frame buffer</a:t>
            </a:r>
          </a:p>
        </p:txBody>
      </p:sp>
    </p:spTree>
    <p:extLst>
      <p:ext uri="{BB962C8B-B14F-4D97-AF65-F5344CB8AC3E}">
        <p14:creationId xmlns:p14="http://schemas.microsoft.com/office/powerpoint/2010/main" val="334226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  Drawing Algorithm Drawbacks</a:t>
            </a:r>
          </a:p>
        </p:txBody>
      </p:sp>
      <p:sp>
        <p:nvSpPr>
          <p:cNvPr id="216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DDA is the simplest line drawing algorithm</a:t>
            </a:r>
          </a:p>
          <a:p>
            <a:pPr marL="714375" lvl="1" indent="-357188"/>
            <a:r>
              <a:rPr lang="en-US" altLang="en-US" dirty="0"/>
              <a:t>Not very efficient </a:t>
            </a:r>
            <a:r>
              <a:rPr lang="en-US" altLang="en-US" dirty="0" smtClean="0"/>
              <a:t>(time consuming)</a:t>
            </a:r>
            <a:endParaRPr lang="en-US" altLang="en-US" dirty="0"/>
          </a:p>
          <a:p>
            <a:pPr marL="714375" lvl="1" indent="-357188"/>
            <a:r>
              <a:rPr lang="en-US" altLang="en-US" dirty="0"/>
              <a:t>Round operation is </a:t>
            </a:r>
            <a:r>
              <a:rPr lang="en-US" altLang="en-US" dirty="0" smtClean="0"/>
              <a:t>expensive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Optimized algorithms typically used. </a:t>
            </a:r>
          </a:p>
          <a:p>
            <a:pPr marL="714375" lvl="1" indent="-371475"/>
            <a:r>
              <a:rPr lang="en-US" altLang="en-US" dirty="0"/>
              <a:t>Integer DDA</a:t>
            </a:r>
          </a:p>
          <a:p>
            <a:pPr marL="714375" lvl="1" indent="-371475"/>
            <a:r>
              <a:rPr lang="en-US" altLang="en-US" dirty="0"/>
              <a:t>E.g</a:t>
            </a:r>
            <a:r>
              <a:rPr lang="en-US" altLang="en-US" dirty="0" smtClean="0"/>
              <a:t>. </a:t>
            </a:r>
            <a:r>
              <a:rPr lang="en-US" altLang="en-US" dirty="0" err="1" smtClean="0"/>
              <a:t>Bresenham</a:t>
            </a:r>
            <a:r>
              <a:rPr lang="en-US" altLang="en-US" dirty="0" smtClean="0"/>
              <a:t> algorithm</a:t>
            </a:r>
          </a:p>
          <a:p>
            <a:pPr marL="714375" lvl="1" indent="-371475"/>
            <a:endParaRPr lang="en-US" altLang="en-US" dirty="0"/>
          </a:p>
          <a:p>
            <a:r>
              <a:rPr lang="en-US" altLang="en-US" dirty="0" err="1"/>
              <a:t>Bresenham</a:t>
            </a:r>
            <a:r>
              <a:rPr lang="en-US" altLang="en-US" dirty="0"/>
              <a:t> algorithm</a:t>
            </a:r>
          </a:p>
          <a:p>
            <a:pPr marL="714375" lvl="1" indent="-371475"/>
            <a:r>
              <a:rPr lang="en-US" altLang="en-US" dirty="0"/>
              <a:t>Incremental algorithm: current value uses previous value</a:t>
            </a:r>
          </a:p>
          <a:p>
            <a:pPr marL="714375" lvl="1" indent="-371475"/>
            <a:r>
              <a:rPr lang="en-US" altLang="en-US" dirty="0"/>
              <a:t>Integers only: avoid floating point arithmetic</a:t>
            </a:r>
          </a:p>
          <a:p>
            <a:pPr marL="714375" lvl="1" indent="-371475"/>
            <a:r>
              <a:rPr lang="en-US" altLang="en-US" dirty="0" smtClean="0"/>
              <a:t>midpoint </a:t>
            </a:r>
            <a:r>
              <a:rPr lang="en-US" altLang="en-US" dirty="0"/>
              <a:t>version of algorithm</a:t>
            </a:r>
          </a:p>
        </p:txBody>
      </p:sp>
    </p:spTree>
    <p:extLst>
      <p:ext uri="{BB962C8B-B14F-4D97-AF65-F5344CB8AC3E}">
        <p14:creationId xmlns:p14="http://schemas.microsoft.com/office/powerpoint/2010/main" val="205881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6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6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6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6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6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6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60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60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60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Bresenham’s Line-Drawing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8115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en-US" dirty="0" smtClean="0"/>
                  <a:t>Problem: Given endpoints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dirty="0" smtClean="0"/>
                  <a:t>) </a:t>
                </a:r>
                <a:r>
                  <a:rPr lang="en-US" altLang="en-US" dirty="0"/>
                  <a:t>and </a:t>
                </a:r>
                <a:r>
                  <a:rPr lang="en-US" alt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 smtClean="0"/>
                  <a:t>) </a:t>
                </a:r>
                <a:r>
                  <a:rPr lang="en-US" altLang="en-US" dirty="0"/>
                  <a:t>of a </a:t>
                </a:r>
                <a:r>
                  <a:rPr lang="en-US" altLang="en-US" dirty="0" smtClean="0"/>
                  <a:t>line</a:t>
                </a:r>
              </a:p>
              <a:p>
                <a:endParaRPr lang="en-US" altLang="en-US" dirty="0"/>
              </a:p>
              <a:p>
                <a:r>
                  <a:rPr lang="en-US" altLang="en-US" dirty="0" smtClean="0"/>
                  <a:t>Task is to </a:t>
                </a:r>
                <a:r>
                  <a:rPr lang="en-US" altLang="en-US" dirty="0" err="1" smtClean="0"/>
                  <a:t>to</a:t>
                </a:r>
                <a:r>
                  <a:rPr lang="en-US" altLang="en-US" dirty="0" smtClean="0"/>
                  <a:t> </a:t>
                </a:r>
                <a:r>
                  <a:rPr lang="en-US" altLang="en-US" dirty="0"/>
                  <a:t>determine best sequence of intervening </a:t>
                </a:r>
                <a:r>
                  <a:rPr lang="en-US" altLang="en-US" dirty="0" smtClean="0"/>
                  <a:t>pixels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First make two simplifying assumptions (remove later):</a:t>
                </a:r>
              </a:p>
              <a:p>
                <a:pPr marL="714375" lvl="1" indent="-371475"/>
                <a:r>
                  <a:rPr lang="en-US" altLang="en-US" dirty="0" smtClean="0"/>
                  <a:t>(</a:t>
                </a:r>
                <a:r>
                  <a:rPr lang="en-US" altLang="en-US" dirty="0"/>
                  <a:t>0 &lt; m &lt; 1</a:t>
                </a:r>
                <a:r>
                  <a:rPr lang="en-US" altLang="en-US" dirty="0" smtClean="0"/>
                  <a:t>)</a:t>
                </a:r>
              </a:p>
              <a:p>
                <a:pPr marL="714375" lvl="1" indent="-371475"/>
                <a:endParaRPr lang="en-US" altLang="en-US" dirty="0"/>
              </a:p>
            </p:txBody>
          </p:sp>
        </mc:Choice>
        <mc:Fallback>
          <p:sp>
            <p:nvSpPr>
              <p:cNvPr id="2181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696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80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8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8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1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Issues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 Endpoint order</a:t>
                </a:r>
              </a:p>
              <a:p>
                <a:endParaRPr lang="en-US" dirty="0" smtClean="0"/>
              </a:p>
              <a:p>
                <a:pPr lvl="1"/>
                <a:r>
                  <a:rPr lang="en-US" dirty="0" smtClean="0"/>
                  <a:t> A line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contains the same set of points as the line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/>
                  <a:t> </a:t>
                </a:r>
                <a:r>
                  <a:rPr lang="en-US" dirty="0" smtClean="0"/>
                  <a:t>Appearance of the line is independent of the order of the end point specification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 Choice of points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 West or South West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5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Starting at the edge of a clip rectangle</a:t>
            </a:r>
          </a:p>
          <a:p>
            <a:endParaRPr lang="en-US" dirty="0" smtClean="0"/>
          </a:p>
          <a:p>
            <a:pPr marL="3429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7" r="7119" b="3001"/>
          <a:stretch/>
        </p:blipFill>
        <p:spPr>
          <a:xfrm>
            <a:off x="2114550" y="2686049"/>
            <a:ext cx="5343526" cy="33861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00039" y="3969840"/>
                <a:ext cx="3249264" cy="40011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b="1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𝑹𝒐𝒖𝒏𝒅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𝒎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39" y="3969840"/>
                <a:ext cx="3249264" cy="400110"/>
              </a:xfrm>
              <a:prstGeom prst="rect">
                <a:avLst/>
              </a:prstGeom>
              <a:blipFill rotWithShape="0">
                <a:blip r:embed="rId3"/>
                <a:stretch>
                  <a:fillRect t="-4412" r="-561" b="-2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103806" y="4435038"/>
                <a:ext cx="2391365" cy="40011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06" y="4435038"/>
                <a:ext cx="2391365" cy="400110"/>
              </a:xfrm>
              <a:prstGeom prst="rect">
                <a:avLst/>
              </a:prstGeom>
              <a:blipFill rotWithShape="0">
                <a:blip r:embed="rId4"/>
                <a:stretch>
                  <a:fillRect t="-5970" r="-1015" b="-268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166556" y="2630210"/>
                <a:ext cx="1148269" cy="40011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b="1" dirty="0" smtClean="0"/>
                  <a:t>x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556" y="2630210"/>
                <a:ext cx="1148269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141" t="-4412" b="-2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020514" y="5817331"/>
                <a:ext cx="1148269" cy="40011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b="1" dirty="0" smtClean="0"/>
                  <a:t>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514" y="5817331"/>
                <a:ext cx="1148269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4211" t="-4412" b="-2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3588021" y="4148291"/>
            <a:ext cx="579785" cy="8237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14708" y="2224384"/>
            <a:ext cx="261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Different slope ?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00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06" y="3344414"/>
            <a:ext cx="7900988" cy="2431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Starting at the edge of a clip rectangle</a:t>
            </a:r>
          </a:p>
          <a:p>
            <a:endParaRPr lang="en-US" dirty="0" smtClean="0"/>
          </a:p>
          <a:p>
            <a:pPr marL="342900" lvl="1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0" y="4226590"/>
                <a:ext cx="1722285" cy="6109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26590"/>
                <a:ext cx="1722285" cy="6109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5069636"/>
                <a:ext cx="1622272" cy="70076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69636"/>
                <a:ext cx="1622272" cy="700769"/>
              </a:xfrm>
              <a:prstGeom prst="rect">
                <a:avLst/>
              </a:prstGeom>
              <a:blipFill rotWithShape="0">
                <a:blip r:embed="rId4"/>
                <a:stretch>
                  <a:fillRect b="-42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937706" y="3243985"/>
                <a:ext cx="1148269" cy="40011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b="1" dirty="0" smtClean="0"/>
                  <a:t>x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06" y="3243985"/>
                <a:ext cx="1148269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684" t="-4412" b="-2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842237" y="4437416"/>
                <a:ext cx="1148269" cy="40011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b="1" dirty="0" smtClean="0"/>
                  <a:t>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237" y="4437416"/>
                <a:ext cx="1148269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3665" t="-5882" b="-2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3371850" y="4226590"/>
            <a:ext cx="1785938" cy="9597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14708" y="2224384"/>
            <a:ext cx="261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Different slope ?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2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8950"/>
          </a:xfrm>
        </p:spPr>
        <p:txBody>
          <a:bodyPr/>
          <a:lstStyle/>
          <a:p>
            <a:r>
              <a:rPr lang="en-US" dirty="0" smtClean="0"/>
              <a:t> Varying the intensity as a function of slope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81" y="2655730"/>
            <a:ext cx="4291093" cy="3673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71857" y="3824584"/>
            <a:ext cx="2743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Antialiasing</a:t>
            </a:r>
          </a:p>
          <a:p>
            <a:endParaRPr lang="en-US" sz="2400" b="1" dirty="0">
              <a:solidFill>
                <a:srgbClr val="0000FF"/>
              </a:solidFill>
            </a:endParaRPr>
          </a:p>
          <a:p>
            <a:r>
              <a:rPr lang="en-US" sz="2400" b="1" dirty="0" smtClean="0">
                <a:solidFill>
                  <a:srgbClr val="0000FF"/>
                </a:solidFill>
              </a:rPr>
              <a:t>Line style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19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Next Lecture: </a:t>
            </a:r>
            <a:r>
              <a:rPr lang="en-US" sz="2400" b="1" dirty="0" smtClean="0">
                <a:solidFill>
                  <a:srgbClr val="0000FF"/>
                </a:solidFill>
              </a:rPr>
              <a:t>Scan converting Circle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5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89488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dirty="0" smtClean="0"/>
              <a:t>Viewing pipeline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Model coordinate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World coordinate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View coordinate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Normalized coordinate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Device coordinate</a:t>
            </a:r>
          </a:p>
          <a:p>
            <a:r>
              <a:rPr lang="en-US" dirty="0"/>
              <a:t> </a:t>
            </a:r>
            <a:r>
              <a:rPr lang="en-US" dirty="0" smtClean="0"/>
              <a:t>Transformation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2D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3D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Homogeneous</a:t>
            </a:r>
          </a:p>
          <a:p>
            <a:r>
              <a:rPr lang="en-US" dirty="0"/>
              <a:t> </a:t>
            </a:r>
            <a:r>
              <a:rPr lang="en-US" dirty="0" err="1" smtClean="0"/>
              <a:t>Cliping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2D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3D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After </a:t>
            </a:r>
            <a:r>
              <a:rPr lang="en-US" dirty="0" smtClean="0"/>
              <a:t>completing this lecture students will be able to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r>
              <a:rPr lang="en-US" dirty="0" smtClean="0"/>
              <a:t>Derive mathematical expression for drawing lines between two points</a:t>
            </a:r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Write programs to implement line drawing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52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42" name="Rectangle 54"/>
          <p:cNvSpPr>
            <a:spLocks noChangeArrowheads="1"/>
          </p:cNvSpPr>
          <p:nvPr/>
        </p:nvSpPr>
        <p:spPr bwMode="auto">
          <a:xfrm>
            <a:off x="0" y="2590800"/>
            <a:ext cx="9144000" cy="3733800"/>
          </a:xfrm>
          <a:prstGeom prst="rect">
            <a:avLst/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46" name="Rectangle 58"/>
          <p:cNvSpPr>
            <a:spLocks noChangeArrowheads="1"/>
          </p:cNvSpPr>
          <p:nvPr/>
        </p:nvSpPr>
        <p:spPr bwMode="auto">
          <a:xfrm>
            <a:off x="6781800" y="2819400"/>
            <a:ext cx="1828800" cy="14478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45" name="Rectangle 57"/>
          <p:cNvSpPr>
            <a:spLocks noChangeArrowheads="1"/>
          </p:cNvSpPr>
          <p:nvPr/>
        </p:nvSpPr>
        <p:spPr bwMode="auto">
          <a:xfrm>
            <a:off x="3124200" y="5105400"/>
            <a:ext cx="2971800" cy="10668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44" name="Rectangle 56"/>
          <p:cNvSpPr>
            <a:spLocks noChangeArrowheads="1"/>
          </p:cNvSpPr>
          <p:nvPr/>
        </p:nvSpPr>
        <p:spPr bwMode="auto">
          <a:xfrm>
            <a:off x="2971800" y="2743200"/>
            <a:ext cx="1828800" cy="14478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2D Graphics Pipeline</a:t>
            </a:r>
          </a:p>
        </p:txBody>
      </p:sp>
      <p:grpSp>
        <p:nvGrpSpPr>
          <p:cNvPr id="140333" name="Group 45"/>
          <p:cNvGrpSpPr>
            <a:grpSpLocks/>
          </p:cNvGrpSpPr>
          <p:nvPr/>
        </p:nvGrpSpPr>
        <p:grpSpPr bwMode="auto">
          <a:xfrm>
            <a:off x="381000" y="2743200"/>
            <a:ext cx="2209800" cy="1752600"/>
            <a:chOff x="240" y="1728"/>
            <a:chExt cx="1392" cy="1104"/>
          </a:xfrm>
        </p:grpSpPr>
        <p:sp>
          <p:nvSpPr>
            <p:cNvPr id="140292" name="Oval 4"/>
            <p:cNvSpPr>
              <a:spLocks noChangeArrowheads="1"/>
            </p:cNvSpPr>
            <p:nvPr/>
          </p:nvSpPr>
          <p:spPr bwMode="auto">
            <a:xfrm>
              <a:off x="240" y="1728"/>
              <a:ext cx="1344" cy="110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294" name="Text Box 6"/>
            <p:cNvSpPr txBox="1">
              <a:spLocks noChangeArrowheads="1"/>
            </p:cNvSpPr>
            <p:nvPr/>
          </p:nvSpPr>
          <p:spPr bwMode="auto">
            <a:xfrm>
              <a:off x="278" y="2099"/>
              <a:ext cx="1354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>
                  <a:latin typeface="Tahoma" panose="020B0604030504040204" pitchFamily="34" charset="0"/>
                </a:rPr>
                <a:t>          Object </a:t>
              </a:r>
            </a:p>
            <a:p>
              <a:r>
                <a:rPr lang="en-US" altLang="en-US" sz="1600" b="1">
                  <a:latin typeface="Tahoma" panose="020B0604030504040204" pitchFamily="34" charset="0"/>
                </a:rPr>
                <a:t>World Coordinates</a:t>
              </a:r>
              <a:r>
                <a:rPr lang="en-US" altLang="en-US" sz="1600">
                  <a:latin typeface="Tahoma" panose="020B0604030504040204" pitchFamily="34" charset="0"/>
                </a:rPr>
                <a:t> </a:t>
              </a:r>
            </a:p>
          </p:txBody>
        </p:sp>
      </p:grpSp>
      <p:grpSp>
        <p:nvGrpSpPr>
          <p:cNvPr id="140335" name="Group 47"/>
          <p:cNvGrpSpPr>
            <a:grpSpLocks/>
          </p:cNvGrpSpPr>
          <p:nvPr/>
        </p:nvGrpSpPr>
        <p:grpSpPr bwMode="auto">
          <a:xfrm>
            <a:off x="4724400" y="3048000"/>
            <a:ext cx="1524000" cy="914400"/>
            <a:chOff x="2976" y="1920"/>
            <a:chExt cx="960" cy="576"/>
          </a:xfrm>
        </p:grpSpPr>
        <p:sp>
          <p:nvSpPr>
            <p:cNvPr id="140299" name="Line 11"/>
            <p:cNvSpPr>
              <a:spLocks noChangeShapeType="1"/>
            </p:cNvSpPr>
            <p:nvPr/>
          </p:nvSpPr>
          <p:spPr bwMode="auto">
            <a:xfrm>
              <a:off x="2976" y="230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300" name="Text Box 12"/>
            <p:cNvSpPr txBox="1">
              <a:spLocks noChangeArrowheads="1"/>
            </p:cNvSpPr>
            <p:nvPr/>
          </p:nvSpPr>
          <p:spPr bwMode="auto">
            <a:xfrm>
              <a:off x="3311" y="2064"/>
              <a:ext cx="577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>
                  <a:latin typeface="Tahoma" panose="020B0604030504040204" pitchFamily="34" charset="0"/>
                </a:rPr>
                <a:t>Object </a:t>
              </a:r>
            </a:p>
            <a:p>
              <a:r>
                <a:rPr lang="en-US" altLang="en-US" sz="1600" b="1">
                  <a:latin typeface="Tahoma" panose="020B0604030504040204" pitchFamily="34" charset="0"/>
                </a:rPr>
                <a:t>subset</a:t>
              </a:r>
            </a:p>
          </p:txBody>
        </p:sp>
        <p:sp>
          <p:nvSpPr>
            <p:cNvPr id="140302" name="Line 14"/>
            <p:cNvSpPr>
              <a:spLocks noChangeShapeType="1"/>
            </p:cNvSpPr>
            <p:nvPr/>
          </p:nvSpPr>
          <p:spPr bwMode="auto">
            <a:xfrm flipV="1">
              <a:off x="3168" y="1920"/>
              <a:ext cx="28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303" name="Line 15"/>
            <p:cNvSpPr>
              <a:spLocks noChangeShapeType="1"/>
            </p:cNvSpPr>
            <p:nvPr/>
          </p:nvSpPr>
          <p:spPr bwMode="auto">
            <a:xfrm flipV="1">
              <a:off x="3168" y="2400"/>
              <a:ext cx="76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305" name="Freeform 17"/>
            <p:cNvSpPr>
              <a:spLocks/>
            </p:cNvSpPr>
            <p:nvPr/>
          </p:nvSpPr>
          <p:spPr bwMode="auto">
            <a:xfrm>
              <a:off x="3456" y="1920"/>
              <a:ext cx="480" cy="480"/>
            </a:xfrm>
            <a:custGeom>
              <a:avLst/>
              <a:gdLst>
                <a:gd name="T0" fmla="*/ 0 w 480"/>
                <a:gd name="T1" fmla="*/ 0 h 480"/>
                <a:gd name="T2" fmla="*/ 240 w 480"/>
                <a:gd name="T3" fmla="*/ 48 h 480"/>
                <a:gd name="T4" fmla="*/ 432 w 480"/>
                <a:gd name="T5" fmla="*/ 240 h 480"/>
                <a:gd name="T6" fmla="*/ 480 w 480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480">
                  <a:moveTo>
                    <a:pt x="0" y="0"/>
                  </a:moveTo>
                  <a:cubicBezTo>
                    <a:pt x="84" y="4"/>
                    <a:pt x="168" y="8"/>
                    <a:pt x="240" y="48"/>
                  </a:cubicBezTo>
                  <a:cubicBezTo>
                    <a:pt x="312" y="88"/>
                    <a:pt x="392" y="168"/>
                    <a:pt x="432" y="240"/>
                  </a:cubicBezTo>
                  <a:cubicBezTo>
                    <a:pt x="472" y="312"/>
                    <a:pt x="472" y="440"/>
                    <a:pt x="480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40336" name="Group 48"/>
          <p:cNvGrpSpPr>
            <a:grpSpLocks/>
          </p:cNvGrpSpPr>
          <p:nvPr/>
        </p:nvGrpSpPr>
        <p:grpSpPr bwMode="auto">
          <a:xfrm>
            <a:off x="6324600" y="3200400"/>
            <a:ext cx="1981200" cy="835025"/>
            <a:chOff x="3984" y="2016"/>
            <a:chExt cx="1248" cy="526"/>
          </a:xfrm>
        </p:grpSpPr>
        <p:sp>
          <p:nvSpPr>
            <p:cNvPr id="140306" name="Line 18"/>
            <p:cNvSpPr>
              <a:spLocks noChangeShapeType="1"/>
            </p:cNvSpPr>
            <p:nvPr/>
          </p:nvSpPr>
          <p:spPr bwMode="auto">
            <a:xfrm>
              <a:off x="3984" y="2304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307" name="Text Box 19"/>
            <p:cNvSpPr txBox="1">
              <a:spLocks noChangeArrowheads="1"/>
            </p:cNvSpPr>
            <p:nvPr/>
          </p:nvSpPr>
          <p:spPr bwMode="auto">
            <a:xfrm>
              <a:off x="4393" y="2016"/>
              <a:ext cx="839" cy="52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>
                  <a:latin typeface="Tahoma" panose="020B0604030504040204" pitchFamily="34" charset="0"/>
                </a:rPr>
                <a:t>window to </a:t>
              </a:r>
            </a:p>
            <a:p>
              <a:r>
                <a:rPr lang="en-US" altLang="en-US" sz="1600" b="1">
                  <a:latin typeface="Tahoma" panose="020B0604030504040204" pitchFamily="34" charset="0"/>
                </a:rPr>
                <a:t>viewport </a:t>
              </a:r>
            </a:p>
            <a:p>
              <a:r>
                <a:rPr lang="en-US" altLang="en-US" sz="1600" b="1">
                  <a:latin typeface="Tahoma" panose="020B0604030504040204" pitchFamily="34" charset="0"/>
                </a:rPr>
                <a:t>mapping</a:t>
              </a:r>
            </a:p>
          </p:txBody>
        </p:sp>
      </p:grpSp>
      <p:grpSp>
        <p:nvGrpSpPr>
          <p:cNvPr id="140337" name="Group 49"/>
          <p:cNvGrpSpPr>
            <a:grpSpLocks/>
          </p:cNvGrpSpPr>
          <p:nvPr/>
        </p:nvGrpSpPr>
        <p:grpSpPr bwMode="auto">
          <a:xfrm>
            <a:off x="6553200" y="4038600"/>
            <a:ext cx="2151063" cy="1905000"/>
            <a:chOff x="4128" y="2544"/>
            <a:chExt cx="1355" cy="1200"/>
          </a:xfrm>
        </p:grpSpPr>
        <p:sp>
          <p:nvSpPr>
            <p:cNvPr id="140308" name="Line 20"/>
            <p:cNvSpPr>
              <a:spLocks noChangeShapeType="1"/>
            </p:cNvSpPr>
            <p:nvPr/>
          </p:nvSpPr>
          <p:spPr bwMode="auto">
            <a:xfrm>
              <a:off x="4848" y="25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309" name="Text Box 21"/>
            <p:cNvSpPr txBox="1">
              <a:spLocks noChangeArrowheads="1"/>
            </p:cNvSpPr>
            <p:nvPr/>
          </p:nvSpPr>
          <p:spPr bwMode="auto">
            <a:xfrm>
              <a:off x="4128" y="3372"/>
              <a:ext cx="1355" cy="3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>
                  <a:latin typeface="Tahoma" panose="020B0604030504040204" pitchFamily="34" charset="0"/>
                </a:rPr>
                <a:t>         </a:t>
              </a:r>
              <a:r>
                <a:rPr lang="en-US" altLang="en-US" sz="1600" b="1">
                  <a:latin typeface="Tahoma" panose="020B0604030504040204" pitchFamily="34" charset="0"/>
                </a:rPr>
                <a:t>Object</a:t>
              </a:r>
            </a:p>
            <a:p>
              <a:r>
                <a:rPr lang="en-US" altLang="en-US" sz="1600" b="1">
                  <a:latin typeface="Tahoma" panose="020B0604030504040204" pitchFamily="34" charset="0"/>
                </a:rPr>
                <a:t>Screen coordinates</a:t>
              </a:r>
            </a:p>
          </p:txBody>
        </p:sp>
      </p:grpSp>
      <p:grpSp>
        <p:nvGrpSpPr>
          <p:cNvPr id="140338" name="Group 50"/>
          <p:cNvGrpSpPr>
            <a:grpSpLocks/>
          </p:cNvGrpSpPr>
          <p:nvPr/>
        </p:nvGrpSpPr>
        <p:grpSpPr bwMode="auto">
          <a:xfrm>
            <a:off x="4343400" y="5486400"/>
            <a:ext cx="2209800" cy="346075"/>
            <a:chOff x="2736" y="3456"/>
            <a:chExt cx="1392" cy="218"/>
          </a:xfrm>
        </p:grpSpPr>
        <p:sp>
          <p:nvSpPr>
            <p:cNvPr id="140310" name="Line 22"/>
            <p:cNvSpPr>
              <a:spLocks noChangeShapeType="1"/>
            </p:cNvSpPr>
            <p:nvPr/>
          </p:nvSpPr>
          <p:spPr bwMode="auto">
            <a:xfrm flipH="1" flipV="1">
              <a:off x="3744" y="355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311" name="Text Box 23"/>
            <p:cNvSpPr txBox="1">
              <a:spLocks noChangeArrowheads="1"/>
            </p:cNvSpPr>
            <p:nvPr/>
          </p:nvSpPr>
          <p:spPr bwMode="auto">
            <a:xfrm>
              <a:off x="2736" y="3456"/>
              <a:ext cx="979" cy="21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>
                  <a:latin typeface="Tahoma" panose="020B0604030504040204" pitchFamily="34" charset="0"/>
                </a:rPr>
                <a:t>Rasterization</a:t>
              </a:r>
            </a:p>
          </p:txBody>
        </p:sp>
      </p:grpSp>
      <p:grpSp>
        <p:nvGrpSpPr>
          <p:cNvPr id="140322" name="Group 34"/>
          <p:cNvGrpSpPr>
            <a:grpSpLocks/>
          </p:cNvGrpSpPr>
          <p:nvPr/>
        </p:nvGrpSpPr>
        <p:grpSpPr bwMode="auto">
          <a:xfrm>
            <a:off x="3276600" y="5257800"/>
            <a:ext cx="914400" cy="762000"/>
            <a:chOff x="2064" y="3312"/>
            <a:chExt cx="576" cy="480"/>
          </a:xfrm>
        </p:grpSpPr>
        <p:sp>
          <p:nvSpPr>
            <p:cNvPr id="140312" name="Rectangle 24"/>
            <p:cNvSpPr>
              <a:spLocks noChangeArrowheads="1"/>
            </p:cNvSpPr>
            <p:nvPr/>
          </p:nvSpPr>
          <p:spPr bwMode="auto">
            <a:xfrm>
              <a:off x="2064" y="3312"/>
              <a:ext cx="576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13" name="Line 25"/>
            <p:cNvSpPr>
              <a:spLocks noChangeShapeType="1"/>
            </p:cNvSpPr>
            <p:nvPr/>
          </p:nvSpPr>
          <p:spPr bwMode="auto">
            <a:xfrm>
              <a:off x="2064" y="3408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314" name="Line 26"/>
            <p:cNvSpPr>
              <a:spLocks noChangeShapeType="1"/>
            </p:cNvSpPr>
            <p:nvPr/>
          </p:nvSpPr>
          <p:spPr bwMode="auto">
            <a:xfrm>
              <a:off x="2064" y="350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315" name="Line 27"/>
            <p:cNvSpPr>
              <a:spLocks noChangeShapeType="1"/>
            </p:cNvSpPr>
            <p:nvPr/>
          </p:nvSpPr>
          <p:spPr bwMode="auto">
            <a:xfrm>
              <a:off x="2064" y="3600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316" name="Line 28"/>
            <p:cNvSpPr>
              <a:spLocks noChangeShapeType="1"/>
            </p:cNvSpPr>
            <p:nvPr/>
          </p:nvSpPr>
          <p:spPr bwMode="auto">
            <a:xfrm>
              <a:off x="2064" y="3696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317" name="Line 29"/>
            <p:cNvSpPr>
              <a:spLocks noChangeShapeType="1"/>
            </p:cNvSpPr>
            <p:nvPr/>
          </p:nvSpPr>
          <p:spPr bwMode="auto">
            <a:xfrm>
              <a:off x="2160" y="3312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318" name="Line 30"/>
            <p:cNvSpPr>
              <a:spLocks noChangeShapeType="1"/>
            </p:cNvSpPr>
            <p:nvPr/>
          </p:nvSpPr>
          <p:spPr bwMode="auto">
            <a:xfrm>
              <a:off x="2256" y="3312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319" name="Line 31"/>
            <p:cNvSpPr>
              <a:spLocks noChangeShapeType="1"/>
            </p:cNvSpPr>
            <p:nvPr/>
          </p:nvSpPr>
          <p:spPr bwMode="auto">
            <a:xfrm>
              <a:off x="2352" y="3312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320" name="Line 32"/>
            <p:cNvSpPr>
              <a:spLocks noChangeShapeType="1"/>
            </p:cNvSpPr>
            <p:nvPr/>
          </p:nvSpPr>
          <p:spPr bwMode="auto">
            <a:xfrm>
              <a:off x="2448" y="3312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321" name="Line 33"/>
            <p:cNvSpPr>
              <a:spLocks noChangeShapeType="1"/>
            </p:cNvSpPr>
            <p:nvPr/>
          </p:nvSpPr>
          <p:spPr bwMode="auto">
            <a:xfrm>
              <a:off x="2544" y="3312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40329" name="Group 41"/>
          <p:cNvGrpSpPr>
            <a:grpSpLocks/>
          </p:cNvGrpSpPr>
          <p:nvPr/>
        </p:nvGrpSpPr>
        <p:grpSpPr bwMode="auto">
          <a:xfrm>
            <a:off x="3276600" y="5410200"/>
            <a:ext cx="914400" cy="609600"/>
            <a:chOff x="2064" y="3408"/>
            <a:chExt cx="576" cy="384"/>
          </a:xfrm>
        </p:grpSpPr>
        <p:sp>
          <p:nvSpPr>
            <p:cNvPr id="140323" name="Rectangle 35"/>
            <p:cNvSpPr>
              <a:spLocks noChangeArrowheads="1"/>
            </p:cNvSpPr>
            <p:nvPr/>
          </p:nvSpPr>
          <p:spPr bwMode="auto">
            <a:xfrm>
              <a:off x="2064" y="3696"/>
              <a:ext cx="96" cy="9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24" name="Rectangle 36"/>
            <p:cNvSpPr>
              <a:spLocks noChangeArrowheads="1"/>
            </p:cNvSpPr>
            <p:nvPr/>
          </p:nvSpPr>
          <p:spPr bwMode="auto">
            <a:xfrm>
              <a:off x="2160" y="3600"/>
              <a:ext cx="96" cy="9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25" name="Rectangle 37"/>
            <p:cNvSpPr>
              <a:spLocks noChangeArrowheads="1"/>
            </p:cNvSpPr>
            <p:nvPr/>
          </p:nvSpPr>
          <p:spPr bwMode="auto">
            <a:xfrm>
              <a:off x="2256" y="3600"/>
              <a:ext cx="96" cy="9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26" name="Rectangle 38"/>
            <p:cNvSpPr>
              <a:spLocks noChangeArrowheads="1"/>
            </p:cNvSpPr>
            <p:nvPr/>
          </p:nvSpPr>
          <p:spPr bwMode="auto">
            <a:xfrm>
              <a:off x="2352" y="3504"/>
              <a:ext cx="96" cy="9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27" name="Rectangle 39"/>
            <p:cNvSpPr>
              <a:spLocks noChangeArrowheads="1"/>
            </p:cNvSpPr>
            <p:nvPr/>
          </p:nvSpPr>
          <p:spPr bwMode="auto">
            <a:xfrm>
              <a:off x="2448" y="3504"/>
              <a:ext cx="96" cy="9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28" name="Rectangle 40"/>
            <p:cNvSpPr>
              <a:spLocks noChangeArrowheads="1"/>
            </p:cNvSpPr>
            <p:nvPr/>
          </p:nvSpPr>
          <p:spPr bwMode="auto">
            <a:xfrm>
              <a:off x="2544" y="3408"/>
              <a:ext cx="96" cy="9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0339" name="Group 51"/>
          <p:cNvGrpSpPr>
            <a:grpSpLocks/>
          </p:cNvGrpSpPr>
          <p:nvPr/>
        </p:nvGrpSpPr>
        <p:grpSpPr bwMode="auto">
          <a:xfrm>
            <a:off x="1828800" y="5465763"/>
            <a:ext cx="1447800" cy="346075"/>
            <a:chOff x="1152" y="3443"/>
            <a:chExt cx="912" cy="218"/>
          </a:xfrm>
        </p:grpSpPr>
        <p:sp>
          <p:nvSpPr>
            <p:cNvPr id="140330" name="Line 42"/>
            <p:cNvSpPr>
              <a:spLocks noChangeShapeType="1"/>
            </p:cNvSpPr>
            <p:nvPr/>
          </p:nvSpPr>
          <p:spPr bwMode="auto">
            <a:xfrm flipH="1">
              <a:off x="1680" y="355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331" name="Text Box 43"/>
            <p:cNvSpPr txBox="1">
              <a:spLocks noChangeArrowheads="1"/>
            </p:cNvSpPr>
            <p:nvPr/>
          </p:nvSpPr>
          <p:spPr bwMode="auto">
            <a:xfrm>
              <a:off x="1152" y="3443"/>
              <a:ext cx="526" cy="21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>
                  <a:latin typeface="Tahoma" panose="020B0604030504040204" pitchFamily="34" charset="0"/>
                </a:rPr>
                <a:t>Display</a:t>
              </a:r>
            </a:p>
          </p:txBody>
        </p:sp>
      </p:grpSp>
      <p:grpSp>
        <p:nvGrpSpPr>
          <p:cNvPr id="140334" name="Group 46"/>
          <p:cNvGrpSpPr>
            <a:grpSpLocks/>
          </p:cNvGrpSpPr>
          <p:nvPr/>
        </p:nvGrpSpPr>
        <p:grpSpPr bwMode="auto">
          <a:xfrm>
            <a:off x="2590800" y="2874963"/>
            <a:ext cx="2105025" cy="1030287"/>
            <a:chOff x="1632" y="1811"/>
            <a:chExt cx="1326" cy="649"/>
          </a:xfrm>
        </p:grpSpPr>
        <p:sp>
          <p:nvSpPr>
            <p:cNvPr id="140295" name="Line 7"/>
            <p:cNvSpPr>
              <a:spLocks noChangeShapeType="1"/>
            </p:cNvSpPr>
            <p:nvPr/>
          </p:nvSpPr>
          <p:spPr bwMode="auto">
            <a:xfrm>
              <a:off x="1632" y="230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297" name="Text Box 9"/>
            <p:cNvSpPr txBox="1">
              <a:spLocks noChangeArrowheads="1"/>
            </p:cNvSpPr>
            <p:nvPr/>
          </p:nvSpPr>
          <p:spPr bwMode="auto">
            <a:xfrm>
              <a:off x="1920" y="2088"/>
              <a:ext cx="1038" cy="3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>
                  <a:latin typeface="Tahoma" panose="020B0604030504040204" pitchFamily="34" charset="0"/>
                </a:rPr>
                <a:t>Applying</a:t>
              </a:r>
            </a:p>
            <a:p>
              <a:r>
                <a:rPr lang="en-US" altLang="en-US" sz="1600" b="1">
                  <a:latin typeface="Tahoma" panose="020B0604030504040204" pitchFamily="34" charset="0"/>
                </a:rPr>
                <a:t>world window</a:t>
              </a:r>
            </a:p>
          </p:txBody>
        </p:sp>
        <p:sp>
          <p:nvSpPr>
            <p:cNvPr id="140332" name="Text Box 44"/>
            <p:cNvSpPr txBox="1">
              <a:spLocks noChangeArrowheads="1"/>
            </p:cNvSpPr>
            <p:nvPr/>
          </p:nvSpPr>
          <p:spPr bwMode="auto">
            <a:xfrm>
              <a:off x="1910" y="1811"/>
              <a:ext cx="64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>
                  <a:latin typeface="Tahoma" panose="020B0604030504040204" pitchFamily="34" charset="0"/>
                </a:rPr>
                <a:t>Clipping</a:t>
              </a:r>
            </a:p>
          </p:txBody>
        </p:sp>
      </p:grpSp>
      <p:sp>
        <p:nvSpPr>
          <p:cNvPr id="140341" name="Text Box 53"/>
          <p:cNvSpPr txBox="1">
            <a:spLocks noChangeArrowheads="1"/>
          </p:cNvSpPr>
          <p:nvPr/>
        </p:nvSpPr>
        <p:spPr bwMode="auto">
          <a:xfrm>
            <a:off x="2514600" y="4459288"/>
            <a:ext cx="3722688" cy="40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Simple 2D Drawing Pipeline</a:t>
            </a:r>
          </a:p>
        </p:txBody>
      </p:sp>
      <p:sp>
        <p:nvSpPr>
          <p:cNvPr id="140343" name="Line 55"/>
          <p:cNvSpPr>
            <a:spLocks noChangeShapeType="1"/>
          </p:cNvSpPr>
          <p:nvPr/>
        </p:nvSpPr>
        <p:spPr bwMode="auto">
          <a:xfrm>
            <a:off x="0" y="3657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1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346" grpId="0" animBg="1"/>
      <p:bldP spid="140345" grpId="0" animBg="1"/>
      <p:bldP spid="140344" grpId="0" animBg="1"/>
      <p:bldP spid="140341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Rasterization (Scan Conversion)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101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38199" y="1905000"/>
                <a:ext cx="8120063" cy="4419600"/>
              </a:xfrm>
            </p:spPr>
            <p:txBody>
              <a:bodyPr/>
              <a:lstStyle/>
              <a:p>
                <a:r>
                  <a:rPr lang="en-US" altLang="en-US" dirty="0"/>
                  <a:t>Convert high-level geometry description to pixel colors in the frame buffer</a:t>
                </a:r>
              </a:p>
              <a:p>
                <a:r>
                  <a:rPr lang="en-US" altLang="en-US" dirty="0"/>
                  <a:t>Example: given vertex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en-US" dirty="0"/>
                  <a:t> coordinates determine pixel colors to draw line</a:t>
                </a:r>
              </a:p>
              <a:p>
                <a:r>
                  <a:rPr lang="en-US" altLang="en-US" dirty="0"/>
                  <a:t>Two ways to create an image:</a:t>
                </a:r>
              </a:p>
              <a:p>
                <a:pPr marL="714375" lvl="1" indent="-357188"/>
                <a:r>
                  <a:rPr lang="en-US" altLang="en-US" dirty="0"/>
                  <a:t>Scan existing photograph</a:t>
                </a:r>
              </a:p>
              <a:p>
                <a:pPr marL="714375" lvl="1" indent="-357188"/>
                <a:r>
                  <a:rPr lang="en-US" altLang="en-US" dirty="0"/>
                  <a:t>Procedurally compute values (rendering) </a:t>
                </a:r>
              </a:p>
              <a:p>
                <a:pPr>
                  <a:buFont typeface="Wingdings" panose="05000000000000000000" pitchFamily="2" charset="2"/>
                  <a:buNone/>
                </a:pPr>
                <a:endParaRPr lang="en-US" altLang="en-US" dirty="0"/>
              </a:p>
            </p:txBody>
          </p:sp>
        </mc:Choice>
        <mc:Fallback>
          <p:sp>
            <p:nvSpPr>
              <p:cNvPr id="1710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905000"/>
                <a:ext cx="8120063" cy="4419600"/>
              </a:xfrm>
              <a:blipFill rotWithShape="0">
                <a:blip r:embed="rId2"/>
                <a:stretch>
                  <a:fillRect l="-600" t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012" name="Text Box 4"/>
          <p:cNvSpPr txBox="1">
            <a:spLocks noChangeArrowheads="1"/>
          </p:cNvSpPr>
          <p:nvPr/>
        </p:nvSpPr>
        <p:spPr bwMode="auto">
          <a:xfrm>
            <a:off x="838200" y="4419600"/>
            <a:ext cx="182880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dirty="0">
                <a:latin typeface="Tahoma" panose="020B0604030504040204" pitchFamily="34" charset="0"/>
              </a:rPr>
              <a:t>Viewport Transformation</a:t>
            </a:r>
          </a:p>
        </p:txBody>
      </p:sp>
      <p:sp>
        <p:nvSpPr>
          <p:cNvPr id="171013" name="Text Box 5"/>
          <p:cNvSpPr txBox="1">
            <a:spLocks noChangeArrowheads="1"/>
          </p:cNvSpPr>
          <p:nvPr/>
        </p:nvSpPr>
        <p:spPr bwMode="auto">
          <a:xfrm>
            <a:off x="3886200" y="4572000"/>
            <a:ext cx="1490663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latin typeface="Tahoma" panose="020B0604030504040204" pitchFamily="34" charset="0"/>
              </a:rPr>
              <a:t>Rasterization</a:t>
            </a:r>
          </a:p>
        </p:txBody>
      </p:sp>
      <p:sp>
        <p:nvSpPr>
          <p:cNvPr id="171015" name="Line 7"/>
          <p:cNvSpPr>
            <a:spLocks noChangeShapeType="1"/>
          </p:cNvSpPr>
          <p:nvPr/>
        </p:nvSpPr>
        <p:spPr bwMode="auto">
          <a:xfrm>
            <a:off x="5410200" y="4724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71020" name="Group 12"/>
          <p:cNvGrpSpPr>
            <a:grpSpLocks/>
          </p:cNvGrpSpPr>
          <p:nvPr/>
        </p:nvGrpSpPr>
        <p:grpSpPr bwMode="auto">
          <a:xfrm>
            <a:off x="2895600" y="5638800"/>
            <a:ext cx="685800" cy="609600"/>
            <a:chOff x="1728" y="3600"/>
            <a:chExt cx="432" cy="384"/>
          </a:xfrm>
        </p:grpSpPr>
        <p:sp>
          <p:nvSpPr>
            <p:cNvPr id="171021" name="Rectangle 13"/>
            <p:cNvSpPr>
              <a:spLocks noChangeArrowheads="1"/>
            </p:cNvSpPr>
            <p:nvPr/>
          </p:nvSpPr>
          <p:spPr bwMode="auto">
            <a:xfrm>
              <a:off x="1728" y="3600"/>
              <a:ext cx="432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22" name="Rectangle 14"/>
            <p:cNvSpPr>
              <a:spLocks noChangeArrowheads="1"/>
            </p:cNvSpPr>
            <p:nvPr/>
          </p:nvSpPr>
          <p:spPr bwMode="auto">
            <a:xfrm>
              <a:off x="1824" y="3792"/>
              <a:ext cx="240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1024" name="Group 16"/>
          <p:cNvGrpSpPr>
            <a:grpSpLocks/>
          </p:cNvGrpSpPr>
          <p:nvPr/>
        </p:nvGrpSpPr>
        <p:grpSpPr bwMode="auto">
          <a:xfrm>
            <a:off x="6553200" y="4419600"/>
            <a:ext cx="914400" cy="685800"/>
            <a:chOff x="3408" y="3552"/>
            <a:chExt cx="576" cy="432"/>
          </a:xfrm>
        </p:grpSpPr>
        <p:sp>
          <p:nvSpPr>
            <p:cNvPr id="171025" name="Rectangle 17"/>
            <p:cNvSpPr>
              <a:spLocks noChangeArrowheads="1"/>
            </p:cNvSpPr>
            <p:nvPr/>
          </p:nvSpPr>
          <p:spPr bwMode="auto">
            <a:xfrm>
              <a:off x="3408" y="3552"/>
              <a:ext cx="576" cy="4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26" name="Line 18"/>
            <p:cNvSpPr>
              <a:spLocks noChangeShapeType="1"/>
            </p:cNvSpPr>
            <p:nvPr/>
          </p:nvSpPr>
          <p:spPr bwMode="auto">
            <a:xfrm>
              <a:off x="3408" y="3600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1027" name="Line 19"/>
            <p:cNvSpPr>
              <a:spLocks noChangeShapeType="1"/>
            </p:cNvSpPr>
            <p:nvPr/>
          </p:nvSpPr>
          <p:spPr bwMode="auto">
            <a:xfrm>
              <a:off x="3408" y="3648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1028" name="Line 20"/>
            <p:cNvSpPr>
              <a:spLocks noChangeShapeType="1"/>
            </p:cNvSpPr>
            <p:nvPr/>
          </p:nvSpPr>
          <p:spPr bwMode="auto">
            <a:xfrm>
              <a:off x="3408" y="3696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1029" name="Line 21"/>
            <p:cNvSpPr>
              <a:spLocks noChangeShapeType="1"/>
            </p:cNvSpPr>
            <p:nvPr/>
          </p:nvSpPr>
          <p:spPr bwMode="auto">
            <a:xfrm>
              <a:off x="3408" y="374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1030" name="Line 22"/>
            <p:cNvSpPr>
              <a:spLocks noChangeShapeType="1"/>
            </p:cNvSpPr>
            <p:nvPr/>
          </p:nvSpPr>
          <p:spPr bwMode="auto">
            <a:xfrm>
              <a:off x="3408" y="379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1031" name="Line 23"/>
            <p:cNvSpPr>
              <a:spLocks noChangeShapeType="1"/>
            </p:cNvSpPr>
            <p:nvPr/>
          </p:nvSpPr>
          <p:spPr bwMode="auto">
            <a:xfrm>
              <a:off x="3408" y="3840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1032" name="Line 24"/>
            <p:cNvSpPr>
              <a:spLocks noChangeShapeType="1"/>
            </p:cNvSpPr>
            <p:nvPr/>
          </p:nvSpPr>
          <p:spPr bwMode="auto">
            <a:xfrm>
              <a:off x="3408" y="3888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1033" name="Line 25"/>
            <p:cNvSpPr>
              <a:spLocks noChangeShapeType="1"/>
            </p:cNvSpPr>
            <p:nvPr/>
          </p:nvSpPr>
          <p:spPr bwMode="auto">
            <a:xfrm>
              <a:off x="3408" y="3936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1034" name="Line 26"/>
            <p:cNvSpPr>
              <a:spLocks noChangeShapeType="1"/>
            </p:cNvSpPr>
            <p:nvPr/>
          </p:nvSpPr>
          <p:spPr bwMode="auto">
            <a:xfrm>
              <a:off x="3504" y="355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1035" name="Line 27"/>
            <p:cNvSpPr>
              <a:spLocks noChangeShapeType="1"/>
            </p:cNvSpPr>
            <p:nvPr/>
          </p:nvSpPr>
          <p:spPr bwMode="auto">
            <a:xfrm>
              <a:off x="3600" y="355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1036" name="Line 28"/>
            <p:cNvSpPr>
              <a:spLocks noChangeShapeType="1"/>
            </p:cNvSpPr>
            <p:nvPr/>
          </p:nvSpPr>
          <p:spPr bwMode="auto">
            <a:xfrm>
              <a:off x="3696" y="355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1037" name="Line 29"/>
            <p:cNvSpPr>
              <a:spLocks noChangeShapeType="1"/>
            </p:cNvSpPr>
            <p:nvPr/>
          </p:nvSpPr>
          <p:spPr bwMode="auto">
            <a:xfrm>
              <a:off x="3792" y="355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1038" name="Line 30"/>
            <p:cNvSpPr>
              <a:spLocks noChangeShapeType="1"/>
            </p:cNvSpPr>
            <p:nvPr/>
          </p:nvSpPr>
          <p:spPr bwMode="auto">
            <a:xfrm>
              <a:off x="3888" y="355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1039" name="Rectangle 31"/>
            <p:cNvSpPr>
              <a:spLocks noChangeArrowheads="1"/>
            </p:cNvSpPr>
            <p:nvPr/>
          </p:nvSpPr>
          <p:spPr bwMode="auto">
            <a:xfrm>
              <a:off x="3600" y="3600"/>
              <a:ext cx="96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40" name="Rectangle 32"/>
            <p:cNvSpPr>
              <a:spLocks noChangeArrowheads="1"/>
            </p:cNvSpPr>
            <p:nvPr/>
          </p:nvSpPr>
          <p:spPr bwMode="auto">
            <a:xfrm>
              <a:off x="3696" y="3600"/>
              <a:ext cx="96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41" name="Rectangle 33"/>
            <p:cNvSpPr>
              <a:spLocks noChangeArrowheads="1"/>
            </p:cNvSpPr>
            <p:nvPr/>
          </p:nvSpPr>
          <p:spPr bwMode="auto">
            <a:xfrm>
              <a:off x="3792" y="3600"/>
              <a:ext cx="96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42" name="Rectangle 34"/>
            <p:cNvSpPr>
              <a:spLocks noChangeArrowheads="1"/>
            </p:cNvSpPr>
            <p:nvPr/>
          </p:nvSpPr>
          <p:spPr bwMode="auto">
            <a:xfrm>
              <a:off x="3504" y="3648"/>
              <a:ext cx="96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43" name="Rectangle 35"/>
            <p:cNvSpPr>
              <a:spLocks noChangeArrowheads="1"/>
            </p:cNvSpPr>
            <p:nvPr/>
          </p:nvSpPr>
          <p:spPr bwMode="auto">
            <a:xfrm>
              <a:off x="3888" y="3648"/>
              <a:ext cx="96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44" name="Rectangle 36"/>
            <p:cNvSpPr>
              <a:spLocks noChangeArrowheads="1"/>
            </p:cNvSpPr>
            <p:nvPr/>
          </p:nvSpPr>
          <p:spPr bwMode="auto">
            <a:xfrm>
              <a:off x="3504" y="3696"/>
              <a:ext cx="96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45" name="Rectangle 37"/>
            <p:cNvSpPr>
              <a:spLocks noChangeArrowheads="1"/>
            </p:cNvSpPr>
            <p:nvPr/>
          </p:nvSpPr>
          <p:spPr bwMode="auto">
            <a:xfrm>
              <a:off x="3888" y="3696"/>
              <a:ext cx="96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46" name="Rectangle 38"/>
            <p:cNvSpPr>
              <a:spLocks noChangeArrowheads="1"/>
            </p:cNvSpPr>
            <p:nvPr/>
          </p:nvSpPr>
          <p:spPr bwMode="auto">
            <a:xfrm>
              <a:off x="3504" y="3744"/>
              <a:ext cx="96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47" name="Rectangle 39"/>
            <p:cNvSpPr>
              <a:spLocks noChangeArrowheads="1"/>
            </p:cNvSpPr>
            <p:nvPr/>
          </p:nvSpPr>
          <p:spPr bwMode="auto">
            <a:xfrm>
              <a:off x="3600" y="3744"/>
              <a:ext cx="96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48" name="Rectangle 40"/>
            <p:cNvSpPr>
              <a:spLocks noChangeArrowheads="1"/>
            </p:cNvSpPr>
            <p:nvPr/>
          </p:nvSpPr>
          <p:spPr bwMode="auto">
            <a:xfrm>
              <a:off x="3696" y="3744"/>
              <a:ext cx="96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49" name="Rectangle 41"/>
            <p:cNvSpPr>
              <a:spLocks noChangeArrowheads="1"/>
            </p:cNvSpPr>
            <p:nvPr/>
          </p:nvSpPr>
          <p:spPr bwMode="auto">
            <a:xfrm>
              <a:off x="3792" y="3744"/>
              <a:ext cx="96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50" name="Rectangle 42"/>
            <p:cNvSpPr>
              <a:spLocks noChangeArrowheads="1"/>
            </p:cNvSpPr>
            <p:nvPr/>
          </p:nvSpPr>
          <p:spPr bwMode="auto">
            <a:xfrm>
              <a:off x="3600" y="3792"/>
              <a:ext cx="96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51" name="Rectangle 43"/>
            <p:cNvSpPr>
              <a:spLocks noChangeArrowheads="1"/>
            </p:cNvSpPr>
            <p:nvPr/>
          </p:nvSpPr>
          <p:spPr bwMode="auto">
            <a:xfrm>
              <a:off x="3600" y="3840"/>
              <a:ext cx="96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52" name="Rectangle 44"/>
            <p:cNvSpPr>
              <a:spLocks noChangeArrowheads="1"/>
            </p:cNvSpPr>
            <p:nvPr/>
          </p:nvSpPr>
          <p:spPr bwMode="auto">
            <a:xfrm>
              <a:off x="3600" y="3888"/>
              <a:ext cx="96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53" name="Rectangle 45"/>
            <p:cNvSpPr>
              <a:spLocks noChangeArrowheads="1"/>
            </p:cNvSpPr>
            <p:nvPr/>
          </p:nvSpPr>
          <p:spPr bwMode="auto">
            <a:xfrm>
              <a:off x="3792" y="3792"/>
              <a:ext cx="96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54" name="Rectangle 46"/>
            <p:cNvSpPr>
              <a:spLocks noChangeArrowheads="1"/>
            </p:cNvSpPr>
            <p:nvPr/>
          </p:nvSpPr>
          <p:spPr bwMode="auto">
            <a:xfrm>
              <a:off x="3792" y="3840"/>
              <a:ext cx="96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55" name="Rectangle 47"/>
            <p:cNvSpPr>
              <a:spLocks noChangeArrowheads="1"/>
            </p:cNvSpPr>
            <p:nvPr/>
          </p:nvSpPr>
          <p:spPr bwMode="auto">
            <a:xfrm>
              <a:off x="3792" y="3888"/>
              <a:ext cx="96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56" name="Rectangle 48"/>
            <p:cNvSpPr>
              <a:spLocks noChangeArrowheads="1"/>
            </p:cNvSpPr>
            <p:nvPr/>
          </p:nvSpPr>
          <p:spPr bwMode="auto">
            <a:xfrm>
              <a:off x="3600" y="3936"/>
              <a:ext cx="96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57" name="Rectangle 49"/>
            <p:cNvSpPr>
              <a:spLocks noChangeArrowheads="1"/>
            </p:cNvSpPr>
            <p:nvPr/>
          </p:nvSpPr>
          <p:spPr bwMode="auto">
            <a:xfrm>
              <a:off x="3792" y="3936"/>
              <a:ext cx="96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058" name="Rectangle 50"/>
            <p:cNvSpPr>
              <a:spLocks noChangeArrowheads="1"/>
            </p:cNvSpPr>
            <p:nvPr/>
          </p:nvSpPr>
          <p:spPr bwMode="auto">
            <a:xfrm>
              <a:off x="3888" y="3744"/>
              <a:ext cx="96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1060" name="Rectangle 52"/>
          <p:cNvSpPr>
            <a:spLocks noChangeArrowheads="1"/>
          </p:cNvSpPr>
          <p:nvPr/>
        </p:nvSpPr>
        <p:spPr bwMode="auto">
          <a:xfrm>
            <a:off x="2514600" y="5410200"/>
            <a:ext cx="1371600" cy="99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61" name="Line 53"/>
          <p:cNvSpPr>
            <a:spLocks noChangeShapeType="1"/>
          </p:cNvSpPr>
          <p:nvPr/>
        </p:nvSpPr>
        <p:spPr bwMode="auto">
          <a:xfrm>
            <a:off x="1600200" y="5105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1062" name="Line 54"/>
          <p:cNvSpPr>
            <a:spLocks noChangeShapeType="1"/>
          </p:cNvSpPr>
          <p:nvPr/>
        </p:nvSpPr>
        <p:spPr bwMode="auto">
          <a:xfrm>
            <a:off x="1600200" y="5943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1063" name="Line 55"/>
          <p:cNvSpPr>
            <a:spLocks noChangeShapeType="1"/>
          </p:cNvSpPr>
          <p:nvPr/>
        </p:nvSpPr>
        <p:spPr bwMode="auto">
          <a:xfrm>
            <a:off x="3886200" y="5943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1064" name="Line 56"/>
          <p:cNvSpPr>
            <a:spLocks noChangeShapeType="1"/>
          </p:cNvSpPr>
          <p:nvPr/>
        </p:nvSpPr>
        <p:spPr bwMode="auto">
          <a:xfrm flipV="1">
            <a:off x="4724400" y="50292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7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1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1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1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1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1" grpId="0" build="p"/>
      <p:bldP spid="171012" grpId="0" animBg="1"/>
      <p:bldP spid="171013" grpId="0" animBg="1"/>
      <p:bldP spid="171015" grpId="0" animBg="1"/>
      <p:bldP spid="171060" grpId="0" animBg="1"/>
      <p:bldP spid="171061" grpId="0" animBg="1"/>
      <p:bldP spid="171062" grpId="0" animBg="1"/>
      <p:bldP spid="171063" grpId="0" animBg="1"/>
      <p:bldP spid="17106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Rasterization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/>
              <a:t>A fundamental computer graphics </a:t>
            </a:r>
            <a:r>
              <a:rPr lang="en-US" altLang="en-US" dirty="0" smtClean="0"/>
              <a:t>function</a:t>
            </a:r>
            <a:endParaRPr lang="en-US" altLang="en-US" dirty="0"/>
          </a:p>
          <a:p>
            <a:pPr>
              <a:lnSpc>
                <a:spcPct val="150000"/>
              </a:lnSpc>
            </a:pPr>
            <a:r>
              <a:rPr lang="en-US" altLang="en-US" dirty="0"/>
              <a:t>Determine the pixels’ colors, illuminations, textures, etc. 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Implemented by graphics hardware 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Rasterization algorithms</a:t>
            </a:r>
          </a:p>
          <a:p>
            <a:pPr marL="714375" lvl="1" indent="-371475">
              <a:lnSpc>
                <a:spcPct val="150000"/>
              </a:lnSpc>
            </a:pPr>
            <a:r>
              <a:rPr lang="en-US" altLang="en-US" dirty="0"/>
              <a:t>Lines </a:t>
            </a:r>
          </a:p>
          <a:p>
            <a:pPr marL="714375" lvl="1" indent="-371475">
              <a:lnSpc>
                <a:spcPct val="150000"/>
              </a:lnSpc>
            </a:pPr>
            <a:r>
              <a:rPr lang="en-US" altLang="en-US" dirty="0"/>
              <a:t>Circles</a:t>
            </a:r>
          </a:p>
          <a:p>
            <a:pPr marL="714375" lvl="1" indent="-371475">
              <a:lnSpc>
                <a:spcPct val="150000"/>
              </a:lnSpc>
            </a:pPr>
            <a:r>
              <a:rPr lang="en-US" altLang="en-US" dirty="0"/>
              <a:t>Triangles </a:t>
            </a:r>
          </a:p>
          <a:p>
            <a:pPr marL="714375" lvl="1" indent="-371475">
              <a:lnSpc>
                <a:spcPct val="150000"/>
              </a:lnSpc>
            </a:pPr>
            <a:r>
              <a:rPr lang="en-US" altLang="en-US" dirty="0"/>
              <a:t>Polygons</a:t>
            </a:r>
            <a:r>
              <a:rPr lang="en-US" altLang="en-US" sz="1400" dirty="0"/>
              <a:t> </a:t>
            </a:r>
          </a:p>
        </p:txBody>
      </p:sp>
      <p:sp>
        <p:nvSpPr>
          <p:cNvPr id="172036" name="Line 4"/>
          <p:cNvSpPr>
            <a:spLocks noChangeShapeType="1"/>
          </p:cNvSpPr>
          <p:nvPr/>
        </p:nvSpPr>
        <p:spPr bwMode="auto">
          <a:xfrm flipV="1">
            <a:off x="3886200" y="4140200"/>
            <a:ext cx="68580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2037" name="Oval 5"/>
          <p:cNvSpPr>
            <a:spLocks noChangeArrowheads="1"/>
          </p:cNvSpPr>
          <p:nvPr/>
        </p:nvSpPr>
        <p:spPr bwMode="auto">
          <a:xfrm>
            <a:off x="3962400" y="4521200"/>
            <a:ext cx="3810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038" name="AutoShape 6"/>
          <p:cNvSpPr>
            <a:spLocks noChangeArrowheads="1"/>
          </p:cNvSpPr>
          <p:nvPr/>
        </p:nvSpPr>
        <p:spPr bwMode="auto">
          <a:xfrm>
            <a:off x="4038600" y="4978400"/>
            <a:ext cx="381000" cy="3810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039" name="AutoShape 7"/>
          <p:cNvSpPr>
            <a:spLocks noChangeArrowheads="1"/>
          </p:cNvSpPr>
          <p:nvPr/>
        </p:nvSpPr>
        <p:spPr bwMode="auto">
          <a:xfrm>
            <a:off x="4114800" y="5588000"/>
            <a:ext cx="533400" cy="457200"/>
          </a:xfrm>
          <a:prstGeom prst="hexagon">
            <a:avLst>
              <a:gd name="adj" fmla="val 29167"/>
              <a:gd name="vf" fmla="val 115470"/>
            </a:avLst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6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2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2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uiExpand="1" build="p"/>
      <p:bldP spid="172036" grpId="0" animBg="1"/>
      <p:bldP spid="172037" grpId="0" animBg="1"/>
      <p:bldP spid="172038" grpId="0" animBg="1"/>
      <p:bldP spid="1720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Rasterization Operations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57188" indent="-357188">
              <a:lnSpc>
                <a:spcPct val="150000"/>
              </a:lnSpc>
            </a:pPr>
            <a:r>
              <a:rPr lang="en-US" altLang="en-US" dirty="0"/>
              <a:t>Drawing lines on the screen</a:t>
            </a:r>
          </a:p>
          <a:p>
            <a:pPr marL="357188" indent="-357188">
              <a:lnSpc>
                <a:spcPct val="150000"/>
              </a:lnSpc>
            </a:pPr>
            <a:r>
              <a:rPr lang="en-US" altLang="en-US" dirty="0"/>
              <a:t>Manipulating pixel maps (</a:t>
            </a:r>
            <a:r>
              <a:rPr lang="en-US" altLang="en-US" dirty="0" err="1"/>
              <a:t>pixmaps</a:t>
            </a:r>
            <a:r>
              <a:rPr lang="en-US" altLang="en-US" dirty="0"/>
              <a:t>): copying, scaling, rotating, </a:t>
            </a:r>
            <a:r>
              <a:rPr lang="en-US" altLang="en-US" dirty="0" err="1"/>
              <a:t>etc</a:t>
            </a:r>
            <a:endParaRPr lang="en-US" altLang="en-US" dirty="0"/>
          </a:p>
          <a:p>
            <a:pPr marL="357188" indent="-357188">
              <a:lnSpc>
                <a:spcPct val="150000"/>
              </a:lnSpc>
            </a:pPr>
            <a:r>
              <a:rPr lang="en-US" altLang="en-US" dirty="0"/>
              <a:t>Compositing images, defining and modifying regions</a:t>
            </a:r>
          </a:p>
          <a:p>
            <a:pPr marL="357188" indent="-357188">
              <a:lnSpc>
                <a:spcPct val="150000"/>
              </a:lnSpc>
            </a:pPr>
            <a:r>
              <a:rPr lang="en-US" altLang="en-US" dirty="0"/>
              <a:t>Drawing and filling </a:t>
            </a:r>
            <a:r>
              <a:rPr lang="en-US" altLang="en-US" dirty="0" smtClean="0"/>
              <a:t>polygons</a:t>
            </a:r>
            <a:endParaRPr lang="en-US" altLang="en-US" dirty="0"/>
          </a:p>
          <a:p>
            <a:pPr marL="357188" indent="-357188">
              <a:lnSpc>
                <a:spcPct val="150000"/>
              </a:lnSpc>
            </a:pPr>
            <a:r>
              <a:rPr lang="en-US" altLang="en-US" dirty="0"/>
              <a:t>Aliasing and antialiasing methods</a:t>
            </a:r>
          </a:p>
        </p:txBody>
      </p:sp>
    </p:spTree>
    <p:extLst>
      <p:ext uri="{BB962C8B-B14F-4D97-AF65-F5344CB8AC3E}">
        <p14:creationId xmlns:p14="http://schemas.microsoft.com/office/powerpoint/2010/main" val="244514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7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7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7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7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 drawing algorithm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515350" cy="48323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/>
              <a:t>Programmer specifies (</a:t>
            </a:r>
            <a:r>
              <a:rPr lang="en-US" altLang="en-US" dirty="0" err="1"/>
              <a:t>x,y</a:t>
            </a:r>
            <a:r>
              <a:rPr lang="en-US" altLang="en-US" dirty="0"/>
              <a:t>) values of end pixels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Need algorithm to figure out which intermediate pixels are on line path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Pixel (</a:t>
            </a:r>
            <a:r>
              <a:rPr lang="en-US" altLang="en-US" dirty="0" err="1"/>
              <a:t>x,y</a:t>
            </a:r>
            <a:r>
              <a:rPr lang="en-US" altLang="en-US" dirty="0"/>
              <a:t>) values constrained to integer values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Actual computed intermediate line values may be floats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Rounding may be required. E.g. computed point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    (10.48, 20.51) rounded to (10, 21)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Rounded pixel value is off actual line path (</a:t>
            </a:r>
            <a:r>
              <a:rPr lang="en-US" altLang="en-US" b="1" dirty="0" smtClean="0">
                <a:solidFill>
                  <a:srgbClr val="0000FF"/>
                </a:solidFill>
              </a:rPr>
              <a:t>jaggy</a:t>
            </a:r>
            <a:r>
              <a:rPr lang="en-US" altLang="en-US" dirty="0" smtClean="0"/>
              <a:t>)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7992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6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6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6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6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6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6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 Drawing Algorithm</a:t>
            </a:r>
          </a:p>
        </p:txBody>
      </p:sp>
      <p:grpSp>
        <p:nvGrpSpPr>
          <p:cNvPr id="207875" name="Group 3"/>
          <p:cNvGrpSpPr>
            <a:grpSpLocks/>
          </p:cNvGrpSpPr>
          <p:nvPr/>
        </p:nvGrpSpPr>
        <p:grpSpPr bwMode="auto">
          <a:xfrm>
            <a:off x="762000" y="2235200"/>
            <a:ext cx="5595938" cy="3986213"/>
            <a:chOff x="864" y="1430"/>
            <a:chExt cx="3525" cy="2511"/>
          </a:xfrm>
        </p:grpSpPr>
        <p:grpSp>
          <p:nvGrpSpPr>
            <p:cNvPr id="207876" name="Group 4"/>
            <p:cNvGrpSpPr>
              <a:grpSpLocks/>
            </p:cNvGrpSpPr>
            <p:nvPr/>
          </p:nvGrpSpPr>
          <p:grpSpPr bwMode="auto">
            <a:xfrm>
              <a:off x="1200" y="1584"/>
              <a:ext cx="2880" cy="2016"/>
              <a:chOff x="1200" y="1584"/>
              <a:chExt cx="2880" cy="2016"/>
            </a:xfrm>
          </p:grpSpPr>
          <p:sp>
            <p:nvSpPr>
              <p:cNvPr id="207877" name="Rectangle 5"/>
              <p:cNvSpPr>
                <a:spLocks noChangeArrowheads="1"/>
              </p:cNvSpPr>
              <p:nvPr/>
            </p:nvSpPr>
            <p:spPr bwMode="auto">
              <a:xfrm>
                <a:off x="1200" y="1584"/>
                <a:ext cx="2880" cy="201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878" name="Line 6"/>
              <p:cNvSpPr>
                <a:spLocks noChangeShapeType="1"/>
              </p:cNvSpPr>
              <p:nvPr/>
            </p:nvSpPr>
            <p:spPr bwMode="auto">
              <a:xfrm>
                <a:off x="144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79" name="Line 7"/>
              <p:cNvSpPr>
                <a:spLocks noChangeShapeType="1"/>
              </p:cNvSpPr>
              <p:nvPr/>
            </p:nvSpPr>
            <p:spPr bwMode="auto">
              <a:xfrm>
                <a:off x="168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0" name="Line 8"/>
              <p:cNvSpPr>
                <a:spLocks noChangeShapeType="1"/>
              </p:cNvSpPr>
              <p:nvPr/>
            </p:nvSpPr>
            <p:spPr bwMode="auto">
              <a:xfrm>
                <a:off x="192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1" name="Line 9"/>
              <p:cNvSpPr>
                <a:spLocks noChangeShapeType="1"/>
              </p:cNvSpPr>
              <p:nvPr/>
            </p:nvSpPr>
            <p:spPr bwMode="auto">
              <a:xfrm>
                <a:off x="216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2" name="Line 10"/>
              <p:cNvSpPr>
                <a:spLocks noChangeShapeType="1"/>
              </p:cNvSpPr>
              <p:nvPr/>
            </p:nvSpPr>
            <p:spPr bwMode="auto">
              <a:xfrm>
                <a:off x="240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3" name="Line 11"/>
              <p:cNvSpPr>
                <a:spLocks noChangeShapeType="1"/>
              </p:cNvSpPr>
              <p:nvPr/>
            </p:nvSpPr>
            <p:spPr bwMode="auto">
              <a:xfrm>
                <a:off x="264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4" name="Line 12"/>
              <p:cNvSpPr>
                <a:spLocks noChangeShapeType="1"/>
              </p:cNvSpPr>
              <p:nvPr/>
            </p:nvSpPr>
            <p:spPr bwMode="auto">
              <a:xfrm>
                <a:off x="288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5" name="Line 13"/>
              <p:cNvSpPr>
                <a:spLocks noChangeShapeType="1"/>
              </p:cNvSpPr>
              <p:nvPr/>
            </p:nvSpPr>
            <p:spPr bwMode="auto">
              <a:xfrm>
                <a:off x="312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6" name="Line 14"/>
              <p:cNvSpPr>
                <a:spLocks noChangeShapeType="1"/>
              </p:cNvSpPr>
              <p:nvPr/>
            </p:nvSpPr>
            <p:spPr bwMode="auto">
              <a:xfrm>
                <a:off x="336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7" name="Line 15"/>
              <p:cNvSpPr>
                <a:spLocks noChangeShapeType="1"/>
              </p:cNvSpPr>
              <p:nvPr/>
            </p:nvSpPr>
            <p:spPr bwMode="auto">
              <a:xfrm>
                <a:off x="360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8" name="Line 16"/>
              <p:cNvSpPr>
                <a:spLocks noChangeShapeType="1"/>
              </p:cNvSpPr>
              <p:nvPr/>
            </p:nvSpPr>
            <p:spPr bwMode="auto">
              <a:xfrm>
                <a:off x="3840" y="1584"/>
                <a:ext cx="0" cy="20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89" name="Line 17"/>
              <p:cNvSpPr>
                <a:spLocks noChangeShapeType="1"/>
              </p:cNvSpPr>
              <p:nvPr/>
            </p:nvSpPr>
            <p:spPr bwMode="auto">
              <a:xfrm>
                <a:off x="1200" y="331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0" name="Line 18"/>
              <p:cNvSpPr>
                <a:spLocks noChangeShapeType="1"/>
              </p:cNvSpPr>
              <p:nvPr/>
            </p:nvSpPr>
            <p:spPr bwMode="auto">
              <a:xfrm>
                <a:off x="1200" y="307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1" name="Line 19"/>
              <p:cNvSpPr>
                <a:spLocks noChangeShapeType="1"/>
              </p:cNvSpPr>
              <p:nvPr/>
            </p:nvSpPr>
            <p:spPr bwMode="auto">
              <a:xfrm>
                <a:off x="1200" y="283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2" name="Line 20"/>
              <p:cNvSpPr>
                <a:spLocks noChangeShapeType="1"/>
              </p:cNvSpPr>
              <p:nvPr/>
            </p:nvSpPr>
            <p:spPr bwMode="auto">
              <a:xfrm>
                <a:off x="1200" y="259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3" name="Line 21"/>
              <p:cNvSpPr>
                <a:spLocks noChangeShapeType="1"/>
              </p:cNvSpPr>
              <p:nvPr/>
            </p:nvSpPr>
            <p:spPr bwMode="auto">
              <a:xfrm>
                <a:off x="1200" y="235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4" name="Line 22"/>
              <p:cNvSpPr>
                <a:spLocks noChangeShapeType="1"/>
              </p:cNvSpPr>
              <p:nvPr/>
            </p:nvSpPr>
            <p:spPr bwMode="auto">
              <a:xfrm>
                <a:off x="1200" y="211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07895" name="Line 23"/>
              <p:cNvSpPr>
                <a:spLocks noChangeShapeType="1"/>
              </p:cNvSpPr>
              <p:nvPr/>
            </p:nvSpPr>
            <p:spPr bwMode="auto">
              <a:xfrm>
                <a:off x="1200" y="1872"/>
                <a:ext cx="28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207896" name="Text Box 24"/>
            <p:cNvSpPr txBox="1">
              <a:spLocks noChangeArrowheads="1"/>
            </p:cNvSpPr>
            <p:nvPr/>
          </p:nvSpPr>
          <p:spPr bwMode="auto">
            <a:xfrm>
              <a:off x="1096" y="3621"/>
              <a:ext cx="3293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dirty="0">
                  <a:latin typeface="Tahoma" panose="020B0604030504040204" pitchFamily="34" charset="0"/>
                </a:rPr>
                <a:t>0  </a:t>
              </a:r>
              <a:r>
                <a:rPr lang="en-US" altLang="en-US" dirty="0" smtClean="0">
                  <a:latin typeface="Tahoma" panose="020B0604030504040204" pitchFamily="34" charset="0"/>
                </a:rPr>
                <a:t>  1    2    3   </a:t>
              </a:r>
              <a:r>
                <a:rPr lang="en-US" altLang="en-US" dirty="0">
                  <a:latin typeface="Tahoma" panose="020B0604030504040204" pitchFamily="34" charset="0"/>
                </a:rPr>
                <a:t>4  </a:t>
              </a:r>
              <a:r>
                <a:rPr lang="en-US" altLang="en-US" dirty="0" smtClean="0">
                  <a:latin typeface="Tahoma" panose="020B0604030504040204" pitchFamily="34" charset="0"/>
                </a:rPr>
                <a:t>  5    6   7   8    9   10  11   12</a:t>
              </a:r>
              <a:endParaRPr lang="en-US" altLang="en-US" dirty="0">
                <a:latin typeface="Tahoma" panose="020B0604030504040204" pitchFamily="34" charset="0"/>
              </a:endParaRPr>
            </a:p>
          </p:txBody>
        </p:sp>
        <p:sp>
          <p:nvSpPr>
            <p:cNvPr id="207897" name="Text Box 25"/>
            <p:cNvSpPr txBox="1">
              <a:spLocks noChangeArrowheads="1"/>
            </p:cNvSpPr>
            <p:nvPr/>
          </p:nvSpPr>
          <p:spPr bwMode="auto">
            <a:xfrm>
              <a:off x="864" y="1430"/>
              <a:ext cx="196" cy="2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dirty="0">
                  <a:latin typeface="Tahoma" panose="020B0604030504040204" pitchFamily="34" charset="0"/>
                </a:rPr>
                <a:t>8</a:t>
              </a:r>
            </a:p>
            <a:p>
              <a:pPr>
                <a:lnSpc>
                  <a:spcPct val="150000"/>
                </a:lnSpc>
              </a:pPr>
              <a:r>
                <a:rPr lang="en-US" altLang="en-US" dirty="0">
                  <a:latin typeface="Tahoma" panose="020B0604030504040204" pitchFamily="34" charset="0"/>
                </a:rPr>
                <a:t>7</a:t>
              </a:r>
            </a:p>
            <a:p>
              <a:pPr>
                <a:lnSpc>
                  <a:spcPct val="150000"/>
                </a:lnSpc>
              </a:pPr>
              <a:r>
                <a:rPr lang="en-US" altLang="en-US" dirty="0">
                  <a:latin typeface="Tahoma" panose="020B0604030504040204" pitchFamily="34" charset="0"/>
                </a:rPr>
                <a:t>6</a:t>
              </a:r>
            </a:p>
            <a:p>
              <a:pPr>
                <a:lnSpc>
                  <a:spcPct val="150000"/>
                </a:lnSpc>
              </a:pPr>
              <a:r>
                <a:rPr lang="en-US" altLang="en-US" dirty="0">
                  <a:latin typeface="Tahoma" panose="020B0604030504040204" pitchFamily="34" charset="0"/>
                </a:rPr>
                <a:t>5</a:t>
              </a:r>
            </a:p>
            <a:p>
              <a:pPr>
                <a:lnSpc>
                  <a:spcPct val="150000"/>
                </a:lnSpc>
              </a:pPr>
              <a:r>
                <a:rPr lang="en-US" altLang="en-US" dirty="0">
                  <a:latin typeface="Tahoma" panose="020B0604030504040204" pitchFamily="34" charset="0"/>
                </a:rPr>
                <a:t>4</a:t>
              </a:r>
            </a:p>
            <a:p>
              <a:pPr>
                <a:lnSpc>
                  <a:spcPct val="150000"/>
                </a:lnSpc>
              </a:pPr>
              <a:r>
                <a:rPr lang="en-US" altLang="en-US" dirty="0">
                  <a:latin typeface="Tahoma" panose="020B0604030504040204" pitchFamily="34" charset="0"/>
                </a:rPr>
                <a:t>3</a:t>
              </a:r>
            </a:p>
            <a:p>
              <a:pPr>
                <a:lnSpc>
                  <a:spcPct val="150000"/>
                </a:lnSpc>
              </a:pPr>
              <a:r>
                <a:rPr lang="en-US" altLang="en-US" dirty="0">
                  <a:latin typeface="Tahoma" panose="020B0604030504040204" pitchFamily="34" charset="0"/>
                </a:rPr>
                <a:t>2</a:t>
              </a:r>
            </a:p>
            <a:p>
              <a:pPr>
                <a:lnSpc>
                  <a:spcPct val="150000"/>
                </a:lnSpc>
              </a:pPr>
              <a:r>
                <a:rPr lang="en-US" altLang="en-US" dirty="0">
                  <a:latin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207898" name="Group 26"/>
          <p:cNvGrpSpPr>
            <a:grpSpLocks/>
          </p:cNvGrpSpPr>
          <p:nvPr/>
        </p:nvGrpSpPr>
        <p:grpSpPr bwMode="auto">
          <a:xfrm>
            <a:off x="2286000" y="3200400"/>
            <a:ext cx="2590800" cy="1752600"/>
            <a:chOff x="1440" y="2016"/>
            <a:chExt cx="1632" cy="1104"/>
          </a:xfrm>
        </p:grpSpPr>
        <p:sp>
          <p:nvSpPr>
            <p:cNvPr id="207899" name="Rectangle 27"/>
            <p:cNvSpPr>
              <a:spLocks noChangeArrowheads="1"/>
            </p:cNvSpPr>
            <p:nvPr/>
          </p:nvSpPr>
          <p:spPr bwMode="auto">
            <a:xfrm>
              <a:off x="1440" y="2976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900" name="Rectangle 28"/>
            <p:cNvSpPr>
              <a:spLocks noChangeArrowheads="1"/>
            </p:cNvSpPr>
            <p:nvPr/>
          </p:nvSpPr>
          <p:spPr bwMode="auto">
            <a:xfrm>
              <a:off x="2880" y="2016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7901" name="Text Box 29"/>
          <p:cNvSpPr txBox="1">
            <a:spLocks noChangeArrowheads="1"/>
          </p:cNvSpPr>
          <p:nvPr/>
        </p:nvSpPr>
        <p:spPr bwMode="auto">
          <a:xfrm>
            <a:off x="6156325" y="2673350"/>
            <a:ext cx="23415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latin typeface="Tahoma" panose="020B0604030504040204" pitchFamily="34" charset="0"/>
              </a:rPr>
              <a:t>Line: (3,2) -&gt; (9,6)</a:t>
            </a:r>
          </a:p>
        </p:txBody>
      </p:sp>
      <p:grpSp>
        <p:nvGrpSpPr>
          <p:cNvPr id="207902" name="Group 30"/>
          <p:cNvGrpSpPr>
            <a:grpSpLocks/>
          </p:cNvGrpSpPr>
          <p:nvPr/>
        </p:nvGrpSpPr>
        <p:grpSpPr bwMode="auto">
          <a:xfrm>
            <a:off x="2514600" y="3352800"/>
            <a:ext cx="2209800" cy="1447800"/>
            <a:chOff x="1536" y="2112"/>
            <a:chExt cx="1392" cy="912"/>
          </a:xfrm>
        </p:grpSpPr>
        <p:sp>
          <p:nvSpPr>
            <p:cNvPr id="207903" name="Line 31"/>
            <p:cNvSpPr>
              <a:spLocks noChangeShapeType="1"/>
            </p:cNvSpPr>
            <p:nvPr/>
          </p:nvSpPr>
          <p:spPr bwMode="auto">
            <a:xfrm flipV="1">
              <a:off x="1536" y="2112"/>
              <a:ext cx="1392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7904" name="Text Box 32"/>
            <p:cNvSpPr txBox="1">
              <a:spLocks noChangeArrowheads="1"/>
            </p:cNvSpPr>
            <p:nvPr/>
          </p:nvSpPr>
          <p:spPr bwMode="auto">
            <a:xfrm>
              <a:off x="2102" y="2180"/>
              <a:ext cx="25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600">
                  <a:latin typeface="Tahoma" panose="020B0604030504040204" pitchFamily="34" charset="0"/>
                </a:rPr>
                <a:t>?</a:t>
              </a:r>
            </a:p>
          </p:txBody>
        </p:sp>
      </p:grpSp>
      <p:sp>
        <p:nvSpPr>
          <p:cNvPr id="207905" name="Text Box 33"/>
          <p:cNvSpPr txBox="1">
            <a:spLocks noChangeArrowheads="1"/>
          </p:cNvSpPr>
          <p:nvPr/>
        </p:nvSpPr>
        <p:spPr bwMode="auto">
          <a:xfrm>
            <a:off x="6248400" y="3810000"/>
            <a:ext cx="2438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latin typeface="Tahoma" panose="020B0604030504040204" pitchFamily="34" charset="0"/>
              </a:rPr>
              <a:t>Which intermediate </a:t>
            </a:r>
          </a:p>
          <a:p>
            <a:r>
              <a:rPr lang="en-US" altLang="en-US" sz="2000">
                <a:latin typeface="Tahoma" panose="020B0604030504040204" pitchFamily="34" charset="0"/>
              </a:rPr>
              <a:t>pixels to turn on?</a:t>
            </a:r>
          </a:p>
        </p:txBody>
      </p:sp>
    </p:spTree>
    <p:extLst>
      <p:ext uri="{BB962C8B-B14F-4D97-AF65-F5344CB8AC3E}">
        <p14:creationId xmlns:p14="http://schemas.microsoft.com/office/powerpoint/2010/main" val="378030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901" grpId="0" autoUpdateAnimBg="0"/>
      <p:bldP spid="207905" grpId="0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9805</TotalTime>
  <Words>632</Words>
  <Application>Microsoft Office PowerPoint</Application>
  <PresentationFormat>On-screen Show (4:3)</PresentationFormat>
  <Paragraphs>175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Calibri</vt:lpstr>
      <vt:lpstr>Cambria Math</vt:lpstr>
      <vt:lpstr>Courier New</vt:lpstr>
      <vt:lpstr>Droid Sans</vt:lpstr>
      <vt:lpstr>Segoe UI</vt:lpstr>
      <vt:lpstr>Tahoma</vt:lpstr>
      <vt:lpstr>Wingdings</vt:lpstr>
      <vt:lpstr>Wingdings 3</vt:lpstr>
      <vt:lpstr>Office Theme</vt:lpstr>
      <vt:lpstr>Equation</vt:lpstr>
      <vt:lpstr>CS552: Computer Graphics</vt:lpstr>
      <vt:lpstr>Recap</vt:lpstr>
      <vt:lpstr>Objective</vt:lpstr>
      <vt:lpstr>2D Graphics Pipeline</vt:lpstr>
      <vt:lpstr>Rasterization (Scan Conversion) </vt:lpstr>
      <vt:lpstr>Rasterization</vt:lpstr>
      <vt:lpstr>Rasterization Operations</vt:lpstr>
      <vt:lpstr>Line drawing algorithm</vt:lpstr>
      <vt:lpstr>Line Drawing Algorithm</vt:lpstr>
      <vt:lpstr>DDA Line Drawing Algorithm (Case a: m &lt; 1)</vt:lpstr>
      <vt:lpstr>DDA Line Drawing Algorithm (Case b: m &gt; 1)</vt:lpstr>
      <vt:lpstr>DDA Line Drawing Algorithm Pseudocode</vt:lpstr>
      <vt:lpstr>Line  Drawing Algorithm Drawbacks</vt:lpstr>
      <vt:lpstr>Bresenham’s Line-Drawing Algorithm</vt:lpstr>
      <vt:lpstr>Additional Issues</vt:lpstr>
      <vt:lpstr>Additional Issues</vt:lpstr>
      <vt:lpstr>Additional Issues</vt:lpstr>
      <vt:lpstr>Additional Issues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CS654: Digital Image Analysis</dc:title>
  <dc:creator>iit1</dc:creator>
  <cp:lastModifiedBy>CHIRANJOY CHATTOPADHYAY</cp:lastModifiedBy>
  <cp:revision>290</cp:revision>
  <dcterms:created xsi:type="dcterms:W3CDTF">2015-07-15T04:13:21Z</dcterms:created>
  <dcterms:modified xsi:type="dcterms:W3CDTF">2016-02-05T01:31:45Z</dcterms:modified>
</cp:coreProperties>
</file>